
<file path=[Content_Types].xml><?xml version="1.0" encoding="utf-8"?>
<Types xmlns="http://schemas.openxmlformats.org/package/2006/content-types">
  <Default Extension="bin" ContentType="application/vnd.openxmlformats-officedocument.oleObject"/>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5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5" r:id="rId40"/>
    <p:sldId id="296" r:id="rId41"/>
    <p:sldId id="297" r:id="rId42"/>
    <p:sldId id="298" r:id="rId43"/>
    <p:sldId id="299" r:id="rId44"/>
    <p:sldId id="304" r:id="rId45"/>
    <p:sldId id="308" r:id="rId46"/>
    <p:sldId id="307" r:id="rId47"/>
    <p:sldId id="305" r:id="rId48"/>
    <p:sldId id="302" r:id="rId49"/>
  </p:sldIdLst>
  <p:sldSz cx="9144000" cy="6858000" type="screen4x3"/>
  <p:notesSz cx="7559675" cy="10691813"/>
  <p:embeddedFontLst>
    <p:embeddedFont>
      <p:font typeface="Rubik" panose="020B0604020202020204" charset="-79"/>
      <p:regular r:id="rId51"/>
      <p:bold r:id="rId52"/>
      <p:italic r:id="rId53"/>
      <p:boldItalic r:id="rId5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58" roundtripDataSignature="AMtx7miDhh2IUc2YIz8S7x47P0HOnUXGs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D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455F32C-E990-4F3E-A69D-10446A4EABA0}">
  <a:tblStyle styleId="{1455F32C-E990-4F3E-A69D-10446A4EABA0}" styleName="Table_0">
    <a:wholeTbl>
      <a:tcTxStyle b="off" i="off">
        <a:font>
          <a:latin typeface="Arial"/>
          <a:ea typeface="Arial"/>
          <a:cs typeface="Arial"/>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8ECF4"/>
          </a:solidFill>
        </a:fill>
      </a:tcStyle>
    </a:wholeTbl>
    <a:band1H>
      <a:tcTxStyle/>
      <a:tcStyle>
        <a:tcBdr/>
        <a:fill>
          <a:solidFill>
            <a:srgbClr val="CFD7E7"/>
          </a:solidFill>
        </a:fill>
      </a:tcStyle>
    </a:band1H>
    <a:band2H>
      <a:tcTxStyle/>
      <a:tcStyle>
        <a:tcBdr/>
      </a:tcStyle>
    </a:band2H>
    <a:band1V>
      <a:tcTxStyle/>
      <a:tcStyle>
        <a:tcBdr/>
        <a:fill>
          <a:solidFill>
            <a:srgbClr val="CFD7E7"/>
          </a:solidFill>
        </a:fill>
      </a:tcStyle>
    </a:band1V>
    <a:band2V>
      <a:tcTxStyle/>
      <a:tcStyle>
        <a:tcBdr/>
      </a:tcStyle>
    </a:band2V>
    <a:lastCol>
      <a:tcTxStyle b="on" i="off">
        <a:font>
          <a:latin typeface="Arial"/>
          <a:ea typeface="Arial"/>
          <a:cs typeface="Arial"/>
        </a:font>
        <a:schemeClr val="lt1"/>
      </a:tcTxStyle>
      <a:tcStyle>
        <a:tcBdr/>
        <a:fill>
          <a:solidFill>
            <a:schemeClr val="accent1"/>
          </a:solidFill>
        </a:fill>
      </a:tcStyle>
    </a:lastCol>
    <a:firstCol>
      <a:tcTxStyle b="on" i="off">
        <a:font>
          <a:latin typeface="Arial"/>
          <a:ea typeface="Arial"/>
          <a:cs typeface="Arial"/>
        </a:font>
        <a:schemeClr val="lt1"/>
      </a:tcTxStyle>
      <a:tcStyle>
        <a:tcBdr/>
        <a:fill>
          <a:solidFill>
            <a:schemeClr val="accent1"/>
          </a:solidFill>
        </a:fill>
      </a:tcStyle>
    </a:firstCol>
    <a:lastRow>
      <a:tcTxStyle b="on" i="off">
        <a:font>
          <a:latin typeface="Arial"/>
          <a:ea typeface="Arial"/>
          <a:cs typeface="Arial"/>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Arial"/>
          <a:ea typeface="Arial"/>
          <a:cs typeface="Arial"/>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 styleId="{CE01B0E5-1562-4966-BE4F-FABBAF2BCDC2}" styleName="Table_1">
    <a:wholeTbl>
      <a:tcTxStyle b="off" i="off">
        <a:font>
          <a:latin typeface="Arial"/>
          <a:ea typeface="Arial"/>
          <a:cs typeface="Arial"/>
        </a:font>
        <a:schemeClr val="dk1"/>
      </a:tcTxStyle>
      <a:tcStyle>
        <a:tcBdr>
          <a:left>
            <a:ln w="12700" cap="flat" cmpd="sng">
              <a:solidFill>
                <a:schemeClr val="accent6"/>
              </a:solidFill>
              <a:prstDash val="solid"/>
              <a:round/>
              <a:headEnd type="none" w="sm" len="sm"/>
              <a:tailEnd type="none" w="sm" len="sm"/>
            </a:ln>
          </a:left>
          <a:right>
            <a:ln w="12700" cap="flat" cmpd="sng">
              <a:solidFill>
                <a:schemeClr val="accent6"/>
              </a:solidFill>
              <a:prstDash val="solid"/>
              <a:round/>
              <a:headEnd type="none" w="sm" len="sm"/>
              <a:tailEnd type="none" w="sm" len="sm"/>
            </a:ln>
          </a:right>
          <a:top>
            <a:ln w="12700" cap="flat" cmpd="sng">
              <a:solidFill>
                <a:schemeClr val="accent6"/>
              </a:solidFill>
              <a:prstDash val="solid"/>
              <a:round/>
              <a:headEnd type="none" w="sm" len="sm"/>
              <a:tailEnd type="none" w="sm" len="sm"/>
            </a:ln>
          </a:top>
          <a:bottom>
            <a:ln w="12700" cap="flat" cmpd="sng">
              <a:solidFill>
                <a:schemeClr val="accent6"/>
              </a:solidFill>
              <a:prstDash val="solid"/>
              <a:round/>
              <a:headEnd type="none" w="sm" len="sm"/>
              <a:tailEnd type="none" w="sm" len="sm"/>
            </a:ln>
          </a:bottom>
          <a:insideH>
            <a:ln w="12700" cap="flat" cmpd="sng">
              <a:solidFill>
                <a:schemeClr val="accent6"/>
              </a:solidFill>
              <a:prstDash val="solid"/>
              <a:round/>
              <a:headEnd type="none" w="sm" len="sm"/>
              <a:tailEnd type="none" w="sm" len="sm"/>
            </a:ln>
          </a:insideH>
          <a:insideV>
            <a:ln w="12700" cap="flat" cmpd="sng">
              <a:solidFill>
                <a:schemeClr val="accent6"/>
              </a:solidFill>
              <a:prstDash val="solid"/>
              <a:round/>
              <a:headEnd type="none" w="sm" len="sm"/>
              <a:tailEnd type="none" w="sm" len="sm"/>
            </a:ln>
          </a:insideV>
        </a:tcBdr>
        <a:fill>
          <a:solidFill>
            <a:srgbClr val="FFFFFF">
              <a:alpha val="0"/>
            </a:srgbClr>
          </a:solidFill>
        </a:fill>
      </a:tcStyle>
    </a:wholeTbl>
    <a:band1H>
      <a:tcTxStyle/>
      <a:tcStyle>
        <a:tcBdr/>
        <a:fill>
          <a:solidFill>
            <a:schemeClr val="accent6">
              <a:alpha val="20000"/>
            </a:schemeClr>
          </a:solidFill>
        </a:fill>
      </a:tcStyle>
    </a:band1H>
    <a:band2H>
      <a:tcTxStyle/>
      <a:tcStyle>
        <a:tcBdr/>
      </a:tcStyle>
    </a:band2H>
    <a:band1V>
      <a:tcTxStyle/>
      <a:tcStyle>
        <a:tcBdr/>
        <a:fill>
          <a:solidFill>
            <a:schemeClr val="accent6">
              <a:alpha val="20000"/>
            </a:schemeClr>
          </a:solidFill>
        </a:fill>
      </a:tcStyle>
    </a:band1V>
    <a:band2V>
      <a:tcTxStyle/>
      <a:tcStyle>
        <a:tcBdr/>
      </a:tcStyle>
    </a:band2V>
    <a:lastCol>
      <a:tcTxStyle b="on" i="off"/>
      <a:tcStyle>
        <a:tcBdr/>
      </a:tcStyle>
    </a:lastCol>
    <a:firstCol>
      <a:tcTxStyle b="on" i="off"/>
      <a:tcStyle>
        <a:tcBdr/>
      </a:tcStyle>
    </a:firstCol>
    <a:lastRow>
      <a:tcTxStyle b="on" i="off"/>
      <a:tcStyle>
        <a:tcBdr>
          <a:top>
            <a:ln w="50800" cap="flat" cmpd="sng">
              <a:solidFill>
                <a:schemeClr val="accent6"/>
              </a:solidFill>
              <a:prstDash val="solid"/>
              <a:round/>
              <a:headEnd type="none" w="sm" len="sm"/>
              <a:tailEnd type="none" w="sm" len="sm"/>
            </a:ln>
          </a:top>
        </a:tcBdr>
        <a:fill>
          <a:solidFill>
            <a:srgbClr val="FFFFFF">
              <a:alpha val="0"/>
            </a:srgbClr>
          </a:solidFill>
        </a:fill>
      </a:tcStyle>
    </a:lastRow>
    <a:seCell>
      <a:tcTxStyle/>
      <a:tcStyle>
        <a:tcBdr/>
      </a:tcStyle>
    </a:seCell>
    <a:swCell>
      <a:tcTxStyle/>
      <a:tcStyle>
        <a:tcBdr/>
      </a:tcStyle>
    </a:swCell>
    <a:firstRow>
      <a:tcTxStyle b="on" i="off"/>
      <a:tcStyle>
        <a:tcBdr>
          <a:bottom>
            <a:ln w="25400" cap="flat" cmpd="sng">
              <a:solidFill>
                <a:schemeClr val="accent6"/>
              </a:solidFill>
              <a:prstDash val="solid"/>
              <a:round/>
              <a:headEnd type="none" w="sm" len="sm"/>
              <a:tailEnd type="none" w="sm" len="sm"/>
            </a:ln>
          </a:bottom>
        </a:tcBdr>
        <a:fill>
          <a:solidFill>
            <a:srgbClr val="FFFFFF">
              <a:alpha val="0"/>
            </a:srgbClr>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69" autoAdjust="0"/>
    <p:restoredTop sz="94660"/>
  </p:normalViewPr>
  <p:slideViewPr>
    <p:cSldViewPr snapToGrid="0">
      <p:cViewPr varScale="1">
        <p:scale>
          <a:sx n="71" d="100"/>
          <a:sy n="71" d="100"/>
        </p:scale>
        <p:origin x="1072" y="52"/>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3.fntdata"/><Relationship Id="rId58" Type="http://customschemas.google.com/relationships/presentationmetadata" Target="metadata"/><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font" Target="fonts/font1.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4.fntdata"/><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2.fntdata"/><Relationship Id="rId6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3276600" cy="53657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4281488" y="0"/>
            <a:ext cx="3276600" cy="536575"/>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1374775" y="1336675"/>
            <a:ext cx="4810125" cy="36083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755650" y="5145088"/>
            <a:ext cx="6048375" cy="4210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10155238"/>
            <a:ext cx="3276600" cy="536575"/>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4281488" y="10155238"/>
            <a:ext cx="3276600" cy="536575"/>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p1:notes"/>
          <p:cNvSpPr>
            <a:spLocks noGrp="1" noRot="1" noChangeAspect="1"/>
          </p:cNvSpPr>
          <p:nvPr>
            <p:ph type="sldImg" idx="2"/>
          </p:nvPr>
        </p:nvSpPr>
        <p:spPr>
          <a:xfrm>
            <a:off x="1374775" y="1336675"/>
            <a:ext cx="4810125" cy="36083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3" name="Google Shape;93;p1:notes"/>
          <p:cNvSpPr txBox="1">
            <a:spLocks noGrp="1"/>
          </p:cNvSpPr>
          <p:nvPr>
            <p:ph type="body" idx="1"/>
          </p:nvPr>
        </p:nvSpPr>
        <p:spPr>
          <a:xfrm>
            <a:off x="755650" y="5145088"/>
            <a:ext cx="6048375" cy="42100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p48:notes"/>
          <p:cNvSpPr txBox="1">
            <a:spLocks noGrp="1"/>
          </p:cNvSpPr>
          <p:nvPr>
            <p:ph type="body" idx="1"/>
          </p:nvPr>
        </p:nvSpPr>
        <p:spPr>
          <a:xfrm>
            <a:off x="755650" y="5145088"/>
            <a:ext cx="6048375" cy="42100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9" name="Google Shape;169;p48:notes"/>
          <p:cNvSpPr>
            <a:spLocks noGrp="1" noRot="1" noChangeAspect="1"/>
          </p:cNvSpPr>
          <p:nvPr>
            <p:ph type="sldImg" idx="2"/>
          </p:nvPr>
        </p:nvSpPr>
        <p:spPr>
          <a:xfrm>
            <a:off x="1374775" y="1336675"/>
            <a:ext cx="4810125" cy="360838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p3:notes"/>
          <p:cNvSpPr txBox="1">
            <a:spLocks noGrp="1"/>
          </p:cNvSpPr>
          <p:nvPr>
            <p:ph type="body" idx="1"/>
          </p:nvPr>
        </p:nvSpPr>
        <p:spPr>
          <a:xfrm>
            <a:off x="755650" y="5145088"/>
            <a:ext cx="6048375" cy="42100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75" name="Google Shape;175;p3:notes"/>
          <p:cNvSpPr>
            <a:spLocks noGrp="1" noRot="1" noChangeAspect="1"/>
          </p:cNvSpPr>
          <p:nvPr>
            <p:ph type="sldImg" idx="2"/>
          </p:nvPr>
        </p:nvSpPr>
        <p:spPr>
          <a:xfrm>
            <a:off x="1374775" y="1336675"/>
            <a:ext cx="4810125" cy="36083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p4:notes"/>
          <p:cNvSpPr txBox="1">
            <a:spLocks noGrp="1"/>
          </p:cNvSpPr>
          <p:nvPr>
            <p:ph type="body" idx="1"/>
          </p:nvPr>
        </p:nvSpPr>
        <p:spPr>
          <a:xfrm>
            <a:off x="755650" y="5145088"/>
            <a:ext cx="6048300" cy="42102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3" name="Google Shape;183;p4:notes"/>
          <p:cNvSpPr>
            <a:spLocks noGrp="1" noRot="1" noChangeAspect="1"/>
          </p:cNvSpPr>
          <p:nvPr>
            <p:ph type="sldImg" idx="2"/>
          </p:nvPr>
        </p:nvSpPr>
        <p:spPr>
          <a:xfrm>
            <a:off x="1374775" y="1336675"/>
            <a:ext cx="4810125" cy="36083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p5:notes"/>
          <p:cNvSpPr txBox="1">
            <a:spLocks noGrp="1"/>
          </p:cNvSpPr>
          <p:nvPr>
            <p:ph type="body" idx="1"/>
          </p:nvPr>
        </p:nvSpPr>
        <p:spPr>
          <a:xfrm>
            <a:off x="755650" y="5145088"/>
            <a:ext cx="6048375" cy="42100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90" name="Google Shape;190;p5:notes"/>
          <p:cNvSpPr>
            <a:spLocks noGrp="1" noRot="1" noChangeAspect="1"/>
          </p:cNvSpPr>
          <p:nvPr>
            <p:ph type="sldImg" idx="2"/>
          </p:nvPr>
        </p:nvSpPr>
        <p:spPr>
          <a:xfrm>
            <a:off x="1374775" y="1336675"/>
            <a:ext cx="4810125" cy="36083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p6:notes"/>
          <p:cNvSpPr txBox="1">
            <a:spLocks noGrp="1"/>
          </p:cNvSpPr>
          <p:nvPr>
            <p:ph type="body" idx="1"/>
          </p:nvPr>
        </p:nvSpPr>
        <p:spPr>
          <a:xfrm>
            <a:off x="755650" y="5145088"/>
            <a:ext cx="6048375" cy="42100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98" name="Google Shape;198;p6:notes"/>
          <p:cNvSpPr>
            <a:spLocks noGrp="1" noRot="1" noChangeAspect="1"/>
          </p:cNvSpPr>
          <p:nvPr>
            <p:ph type="sldImg" idx="2"/>
          </p:nvPr>
        </p:nvSpPr>
        <p:spPr>
          <a:xfrm>
            <a:off x="1374775" y="1336675"/>
            <a:ext cx="4810125" cy="36083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p7:notes"/>
          <p:cNvSpPr txBox="1">
            <a:spLocks noGrp="1"/>
          </p:cNvSpPr>
          <p:nvPr>
            <p:ph type="body" idx="1"/>
          </p:nvPr>
        </p:nvSpPr>
        <p:spPr>
          <a:xfrm>
            <a:off x="755650" y="5145088"/>
            <a:ext cx="6048375" cy="42100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6" name="Google Shape;206;p7:notes"/>
          <p:cNvSpPr>
            <a:spLocks noGrp="1" noRot="1" noChangeAspect="1"/>
          </p:cNvSpPr>
          <p:nvPr>
            <p:ph type="sldImg" idx="2"/>
          </p:nvPr>
        </p:nvSpPr>
        <p:spPr>
          <a:xfrm>
            <a:off x="1374775" y="1336675"/>
            <a:ext cx="4810125" cy="36083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8:notes"/>
          <p:cNvSpPr txBox="1">
            <a:spLocks noGrp="1"/>
          </p:cNvSpPr>
          <p:nvPr>
            <p:ph type="body" idx="1"/>
          </p:nvPr>
        </p:nvSpPr>
        <p:spPr>
          <a:xfrm>
            <a:off x="755650" y="5145088"/>
            <a:ext cx="6048375" cy="42100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4" name="Google Shape;214;p8:notes"/>
          <p:cNvSpPr>
            <a:spLocks noGrp="1" noRot="1" noChangeAspect="1"/>
          </p:cNvSpPr>
          <p:nvPr>
            <p:ph type="sldImg" idx="2"/>
          </p:nvPr>
        </p:nvSpPr>
        <p:spPr>
          <a:xfrm>
            <a:off x="1374775" y="1336675"/>
            <a:ext cx="4810125" cy="36083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p9:notes"/>
          <p:cNvSpPr txBox="1">
            <a:spLocks noGrp="1"/>
          </p:cNvSpPr>
          <p:nvPr>
            <p:ph type="body" idx="1"/>
          </p:nvPr>
        </p:nvSpPr>
        <p:spPr>
          <a:xfrm>
            <a:off x="755650" y="5145088"/>
            <a:ext cx="6048375" cy="42100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20" name="Google Shape;220;p9:notes"/>
          <p:cNvSpPr>
            <a:spLocks noGrp="1" noRot="1" noChangeAspect="1"/>
          </p:cNvSpPr>
          <p:nvPr>
            <p:ph type="sldImg" idx="2"/>
          </p:nvPr>
        </p:nvSpPr>
        <p:spPr>
          <a:xfrm>
            <a:off x="1374775" y="1336675"/>
            <a:ext cx="4810125" cy="36083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49:notes"/>
          <p:cNvSpPr txBox="1">
            <a:spLocks noGrp="1"/>
          </p:cNvSpPr>
          <p:nvPr>
            <p:ph type="body" idx="1"/>
          </p:nvPr>
        </p:nvSpPr>
        <p:spPr>
          <a:xfrm>
            <a:off x="755650" y="5145088"/>
            <a:ext cx="6048375" cy="42100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8" name="Google Shape;228;p49:notes"/>
          <p:cNvSpPr>
            <a:spLocks noGrp="1" noRot="1" noChangeAspect="1"/>
          </p:cNvSpPr>
          <p:nvPr>
            <p:ph type="sldImg" idx="2"/>
          </p:nvPr>
        </p:nvSpPr>
        <p:spPr>
          <a:xfrm>
            <a:off x="1374775" y="1336675"/>
            <a:ext cx="4810125" cy="360838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p50:notes"/>
          <p:cNvSpPr txBox="1">
            <a:spLocks noGrp="1"/>
          </p:cNvSpPr>
          <p:nvPr>
            <p:ph type="body" idx="1"/>
          </p:nvPr>
        </p:nvSpPr>
        <p:spPr>
          <a:xfrm>
            <a:off x="755650" y="5145088"/>
            <a:ext cx="6048375" cy="42100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4" name="Google Shape;234;p50:notes"/>
          <p:cNvSpPr>
            <a:spLocks noGrp="1" noRot="1" noChangeAspect="1"/>
          </p:cNvSpPr>
          <p:nvPr>
            <p:ph type="sldImg" idx="2"/>
          </p:nvPr>
        </p:nvSpPr>
        <p:spPr>
          <a:xfrm>
            <a:off x="1374775" y="1336675"/>
            <a:ext cx="4810125" cy="360838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p2:notes"/>
          <p:cNvSpPr>
            <a:spLocks noGrp="1" noRot="1" noChangeAspect="1"/>
          </p:cNvSpPr>
          <p:nvPr>
            <p:ph type="sldImg" idx="2"/>
          </p:nvPr>
        </p:nvSpPr>
        <p:spPr>
          <a:xfrm>
            <a:off x="1374775" y="1336675"/>
            <a:ext cx="4810125" cy="36083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0" name="Google Shape;100;p2:notes"/>
          <p:cNvSpPr txBox="1">
            <a:spLocks noGrp="1"/>
          </p:cNvSpPr>
          <p:nvPr>
            <p:ph type="body" idx="1"/>
          </p:nvPr>
        </p:nvSpPr>
        <p:spPr>
          <a:xfrm>
            <a:off x="755650" y="5145088"/>
            <a:ext cx="6048375" cy="42100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p11:notes"/>
          <p:cNvSpPr txBox="1">
            <a:spLocks noGrp="1"/>
          </p:cNvSpPr>
          <p:nvPr>
            <p:ph type="body" idx="1"/>
          </p:nvPr>
        </p:nvSpPr>
        <p:spPr>
          <a:xfrm>
            <a:off x="755650" y="5145088"/>
            <a:ext cx="6048375" cy="42100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42" name="Google Shape;242;p11:notes"/>
          <p:cNvSpPr>
            <a:spLocks noGrp="1" noRot="1" noChangeAspect="1"/>
          </p:cNvSpPr>
          <p:nvPr>
            <p:ph type="sldImg" idx="2"/>
          </p:nvPr>
        </p:nvSpPr>
        <p:spPr>
          <a:xfrm>
            <a:off x="1374775" y="1336675"/>
            <a:ext cx="4810125" cy="36083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p12:notes"/>
          <p:cNvSpPr txBox="1">
            <a:spLocks noGrp="1"/>
          </p:cNvSpPr>
          <p:nvPr>
            <p:ph type="body" idx="1"/>
          </p:nvPr>
        </p:nvSpPr>
        <p:spPr>
          <a:xfrm>
            <a:off x="755650" y="5145088"/>
            <a:ext cx="6048375" cy="42100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50" name="Google Shape;250;p12:notes"/>
          <p:cNvSpPr>
            <a:spLocks noGrp="1" noRot="1" noChangeAspect="1"/>
          </p:cNvSpPr>
          <p:nvPr>
            <p:ph type="sldImg" idx="2"/>
          </p:nvPr>
        </p:nvSpPr>
        <p:spPr>
          <a:xfrm>
            <a:off x="1374775" y="1336675"/>
            <a:ext cx="4810125" cy="36083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p13:notes"/>
          <p:cNvSpPr txBox="1">
            <a:spLocks noGrp="1"/>
          </p:cNvSpPr>
          <p:nvPr>
            <p:ph type="body" idx="1"/>
          </p:nvPr>
        </p:nvSpPr>
        <p:spPr>
          <a:xfrm>
            <a:off x="755650" y="5145088"/>
            <a:ext cx="6048375" cy="42100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56" name="Google Shape;256;p13:notes"/>
          <p:cNvSpPr>
            <a:spLocks noGrp="1" noRot="1" noChangeAspect="1"/>
          </p:cNvSpPr>
          <p:nvPr>
            <p:ph type="sldImg" idx="2"/>
          </p:nvPr>
        </p:nvSpPr>
        <p:spPr>
          <a:xfrm>
            <a:off x="1374775" y="1336675"/>
            <a:ext cx="4810125" cy="36083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p14:notes"/>
          <p:cNvSpPr txBox="1">
            <a:spLocks noGrp="1"/>
          </p:cNvSpPr>
          <p:nvPr>
            <p:ph type="body" idx="1"/>
          </p:nvPr>
        </p:nvSpPr>
        <p:spPr>
          <a:xfrm>
            <a:off x="755650" y="5145088"/>
            <a:ext cx="6048375" cy="42100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4" name="Google Shape;264;p14:notes"/>
          <p:cNvSpPr>
            <a:spLocks noGrp="1" noRot="1" noChangeAspect="1"/>
          </p:cNvSpPr>
          <p:nvPr>
            <p:ph type="sldImg" idx="2"/>
          </p:nvPr>
        </p:nvSpPr>
        <p:spPr>
          <a:xfrm>
            <a:off x="1374775" y="1336675"/>
            <a:ext cx="4810125" cy="36083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p15:notes"/>
          <p:cNvSpPr txBox="1">
            <a:spLocks noGrp="1"/>
          </p:cNvSpPr>
          <p:nvPr>
            <p:ph type="body" idx="1"/>
          </p:nvPr>
        </p:nvSpPr>
        <p:spPr>
          <a:xfrm>
            <a:off x="755650" y="5145088"/>
            <a:ext cx="6048375" cy="42100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72" name="Google Shape;272;p15:notes"/>
          <p:cNvSpPr>
            <a:spLocks noGrp="1" noRot="1" noChangeAspect="1"/>
          </p:cNvSpPr>
          <p:nvPr>
            <p:ph type="sldImg" idx="2"/>
          </p:nvPr>
        </p:nvSpPr>
        <p:spPr>
          <a:xfrm>
            <a:off x="1374775" y="1336675"/>
            <a:ext cx="4810125" cy="36083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p16:notes"/>
          <p:cNvSpPr txBox="1">
            <a:spLocks noGrp="1"/>
          </p:cNvSpPr>
          <p:nvPr>
            <p:ph type="body" idx="1"/>
          </p:nvPr>
        </p:nvSpPr>
        <p:spPr>
          <a:xfrm>
            <a:off x="755650" y="5145088"/>
            <a:ext cx="6048375" cy="42100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80" name="Google Shape;280;p16:notes"/>
          <p:cNvSpPr>
            <a:spLocks noGrp="1" noRot="1" noChangeAspect="1"/>
          </p:cNvSpPr>
          <p:nvPr>
            <p:ph type="sldImg" idx="2"/>
          </p:nvPr>
        </p:nvSpPr>
        <p:spPr>
          <a:xfrm>
            <a:off x="1374775" y="1336675"/>
            <a:ext cx="4810125" cy="36083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p17:notes"/>
          <p:cNvSpPr txBox="1">
            <a:spLocks noGrp="1"/>
          </p:cNvSpPr>
          <p:nvPr>
            <p:ph type="body" idx="1"/>
          </p:nvPr>
        </p:nvSpPr>
        <p:spPr>
          <a:xfrm>
            <a:off x="755650" y="5145088"/>
            <a:ext cx="6048375" cy="42100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88" name="Google Shape;288;p17:notes"/>
          <p:cNvSpPr>
            <a:spLocks noGrp="1" noRot="1" noChangeAspect="1"/>
          </p:cNvSpPr>
          <p:nvPr>
            <p:ph type="sldImg" idx="2"/>
          </p:nvPr>
        </p:nvSpPr>
        <p:spPr>
          <a:xfrm>
            <a:off x="1374775" y="1336675"/>
            <a:ext cx="4810125" cy="36083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p18:notes"/>
          <p:cNvSpPr txBox="1">
            <a:spLocks noGrp="1"/>
          </p:cNvSpPr>
          <p:nvPr>
            <p:ph type="body" idx="1"/>
          </p:nvPr>
        </p:nvSpPr>
        <p:spPr>
          <a:xfrm>
            <a:off x="755650" y="5145088"/>
            <a:ext cx="6048375" cy="42100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96" name="Google Shape;296;p18:notes"/>
          <p:cNvSpPr>
            <a:spLocks noGrp="1" noRot="1" noChangeAspect="1"/>
          </p:cNvSpPr>
          <p:nvPr>
            <p:ph type="sldImg" idx="2"/>
          </p:nvPr>
        </p:nvSpPr>
        <p:spPr>
          <a:xfrm>
            <a:off x="1374775" y="1336675"/>
            <a:ext cx="4810125" cy="36083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p19:notes"/>
          <p:cNvSpPr txBox="1">
            <a:spLocks noGrp="1"/>
          </p:cNvSpPr>
          <p:nvPr>
            <p:ph type="body" idx="1"/>
          </p:nvPr>
        </p:nvSpPr>
        <p:spPr>
          <a:xfrm>
            <a:off x="755650" y="5145088"/>
            <a:ext cx="6048375" cy="42100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04" name="Google Shape;304;p19:notes"/>
          <p:cNvSpPr>
            <a:spLocks noGrp="1" noRot="1" noChangeAspect="1"/>
          </p:cNvSpPr>
          <p:nvPr>
            <p:ph type="sldImg" idx="2"/>
          </p:nvPr>
        </p:nvSpPr>
        <p:spPr>
          <a:xfrm>
            <a:off x="1374775" y="1336675"/>
            <a:ext cx="4810125" cy="36083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p20:notes"/>
          <p:cNvSpPr txBox="1">
            <a:spLocks noGrp="1"/>
          </p:cNvSpPr>
          <p:nvPr>
            <p:ph type="body" idx="1"/>
          </p:nvPr>
        </p:nvSpPr>
        <p:spPr>
          <a:xfrm>
            <a:off x="755650" y="5145088"/>
            <a:ext cx="6048375" cy="42100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12" name="Google Shape;312;p20:notes"/>
          <p:cNvSpPr>
            <a:spLocks noGrp="1" noRot="1" noChangeAspect="1"/>
          </p:cNvSpPr>
          <p:nvPr>
            <p:ph type="sldImg" idx="2"/>
          </p:nvPr>
        </p:nvSpPr>
        <p:spPr>
          <a:xfrm>
            <a:off x="1374775" y="1336675"/>
            <a:ext cx="4810125" cy="36083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p42:notes"/>
          <p:cNvSpPr txBox="1">
            <a:spLocks noGrp="1"/>
          </p:cNvSpPr>
          <p:nvPr>
            <p:ph type="body" idx="1"/>
          </p:nvPr>
        </p:nvSpPr>
        <p:spPr>
          <a:xfrm>
            <a:off x="755650" y="5145088"/>
            <a:ext cx="6048375" cy="42100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7" name="Google Shape;107;p42:notes"/>
          <p:cNvSpPr>
            <a:spLocks noGrp="1" noRot="1" noChangeAspect="1"/>
          </p:cNvSpPr>
          <p:nvPr>
            <p:ph type="sldImg" idx="2"/>
          </p:nvPr>
        </p:nvSpPr>
        <p:spPr>
          <a:xfrm>
            <a:off x="1374775" y="1336675"/>
            <a:ext cx="4810125" cy="360838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p21:notes"/>
          <p:cNvSpPr txBox="1">
            <a:spLocks noGrp="1"/>
          </p:cNvSpPr>
          <p:nvPr>
            <p:ph type="body" idx="1"/>
          </p:nvPr>
        </p:nvSpPr>
        <p:spPr>
          <a:xfrm>
            <a:off x="755650" y="5145088"/>
            <a:ext cx="6048375" cy="42100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20" name="Google Shape;320;p21:notes"/>
          <p:cNvSpPr>
            <a:spLocks noGrp="1" noRot="1" noChangeAspect="1"/>
          </p:cNvSpPr>
          <p:nvPr>
            <p:ph type="sldImg" idx="2"/>
          </p:nvPr>
        </p:nvSpPr>
        <p:spPr>
          <a:xfrm>
            <a:off x="1374775" y="1336675"/>
            <a:ext cx="4810125" cy="36083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p22:notes"/>
          <p:cNvSpPr txBox="1">
            <a:spLocks noGrp="1"/>
          </p:cNvSpPr>
          <p:nvPr>
            <p:ph type="body" idx="1"/>
          </p:nvPr>
        </p:nvSpPr>
        <p:spPr>
          <a:xfrm>
            <a:off x="755650" y="5145088"/>
            <a:ext cx="6048375" cy="42100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28" name="Google Shape;328;p22:notes"/>
          <p:cNvSpPr>
            <a:spLocks noGrp="1" noRot="1" noChangeAspect="1"/>
          </p:cNvSpPr>
          <p:nvPr>
            <p:ph type="sldImg" idx="2"/>
          </p:nvPr>
        </p:nvSpPr>
        <p:spPr>
          <a:xfrm>
            <a:off x="1374775" y="1336675"/>
            <a:ext cx="4810125" cy="36083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p23:notes"/>
          <p:cNvSpPr txBox="1">
            <a:spLocks noGrp="1"/>
          </p:cNvSpPr>
          <p:nvPr>
            <p:ph type="body" idx="1"/>
          </p:nvPr>
        </p:nvSpPr>
        <p:spPr>
          <a:xfrm>
            <a:off x="755650" y="5145088"/>
            <a:ext cx="6048375" cy="42100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36" name="Google Shape;336;p23:notes"/>
          <p:cNvSpPr>
            <a:spLocks noGrp="1" noRot="1" noChangeAspect="1"/>
          </p:cNvSpPr>
          <p:nvPr>
            <p:ph type="sldImg" idx="2"/>
          </p:nvPr>
        </p:nvSpPr>
        <p:spPr>
          <a:xfrm>
            <a:off x="1374775" y="1336675"/>
            <a:ext cx="4810125" cy="36083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p24:notes"/>
          <p:cNvSpPr txBox="1">
            <a:spLocks noGrp="1"/>
          </p:cNvSpPr>
          <p:nvPr>
            <p:ph type="body" idx="1"/>
          </p:nvPr>
        </p:nvSpPr>
        <p:spPr>
          <a:xfrm>
            <a:off x="755650" y="5145088"/>
            <a:ext cx="6048375" cy="42100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4" name="Google Shape;344;p24:notes"/>
          <p:cNvSpPr>
            <a:spLocks noGrp="1" noRot="1" noChangeAspect="1"/>
          </p:cNvSpPr>
          <p:nvPr>
            <p:ph type="sldImg" idx="2"/>
          </p:nvPr>
        </p:nvSpPr>
        <p:spPr>
          <a:xfrm>
            <a:off x="1374775" y="1336675"/>
            <a:ext cx="4810125" cy="36083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p25:notes"/>
          <p:cNvSpPr txBox="1">
            <a:spLocks noGrp="1"/>
          </p:cNvSpPr>
          <p:nvPr>
            <p:ph type="body" idx="1"/>
          </p:nvPr>
        </p:nvSpPr>
        <p:spPr>
          <a:xfrm>
            <a:off x="755650" y="5145088"/>
            <a:ext cx="6048375" cy="42100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52" name="Google Shape;352;p25:notes"/>
          <p:cNvSpPr>
            <a:spLocks noGrp="1" noRot="1" noChangeAspect="1"/>
          </p:cNvSpPr>
          <p:nvPr>
            <p:ph type="sldImg" idx="2"/>
          </p:nvPr>
        </p:nvSpPr>
        <p:spPr>
          <a:xfrm>
            <a:off x="1374775" y="1336675"/>
            <a:ext cx="4810125" cy="36083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p26:notes"/>
          <p:cNvSpPr txBox="1">
            <a:spLocks noGrp="1"/>
          </p:cNvSpPr>
          <p:nvPr>
            <p:ph type="body" idx="1"/>
          </p:nvPr>
        </p:nvSpPr>
        <p:spPr>
          <a:xfrm>
            <a:off x="755650" y="5145088"/>
            <a:ext cx="6048375" cy="42100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59" name="Google Shape;359;p26:notes"/>
          <p:cNvSpPr>
            <a:spLocks noGrp="1" noRot="1" noChangeAspect="1"/>
          </p:cNvSpPr>
          <p:nvPr>
            <p:ph type="sldImg" idx="2"/>
          </p:nvPr>
        </p:nvSpPr>
        <p:spPr>
          <a:xfrm>
            <a:off x="1374775" y="1336675"/>
            <a:ext cx="4810125" cy="36083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p51:notes"/>
          <p:cNvSpPr txBox="1">
            <a:spLocks noGrp="1"/>
          </p:cNvSpPr>
          <p:nvPr>
            <p:ph type="body" idx="1"/>
          </p:nvPr>
        </p:nvSpPr>
        <p:spPr>
          <a:xfrm>
            <a:off x="755650" y="5145088"/>
            <a:ext cx="6048375" cy="42100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5" name="Google Shape;365;p51:notes"/>
          <p:cNvSpPr>
            <a:spLocks noGrp="1" noRot="1" noChangeAspect="1"/>
          </p:cNvSpPr>
          <p:nvPr>
            <p:ph type="sldImg" idx="2"/>
          </p:nvPr>
        </p:nvSpPr>
        <p:spPr>
          <a:xfrm>
            <a:off x="1374775" y="1336675"/>
            <a:ext cx="4810125" cy="360838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p52:notes"/>
          <p:cNvSpPr txBox="1">
            <a:spLocks noGrp="1"/>
          </p:cNvSpPr>
          <p:nvPr>
            <p:ph type="body" idx="1"/>
          </p:nvPr>
        </p:nvSpPr>
        <p:spPr>
          <a:xfrm>
            <a:off x="755650" y="5145088"/>
            <a:ext cx="6048375" cy="42100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3" name="Google Shape;373;p52:notes"/>
          <p:cNvSpPr>
            <a:spLocks noGrp="1" noRot="1" noChangeAspect="1"/>
          </p:cNvSpPr>
          <p:nvPr>
            <p:ph type="sldImg" idx="2"/>
          </p:nvPr>
        </p:nvSpPr>
        <p:spPr>
          <a:xfrm>
            <a:off x="1374775" y="1336675"/>
            <a:ext cx="4810125" cy="360838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p53:notes"/>
          <p:cNvSpPr txBox="1">
            <a:spLocks noGrp="1"/>
          </p:cNvSpPr>
          <p:nvPr>
            <p:ph type="body" idx="1"/>
          </p:nvPr>
        </p:nvSpPr>
        <p:spPr>
          <a:xfrm>
            <a:off x="755650" y="5145088"/>
            <a:ext cx="6048375" cy="42100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1" name="Google Shape;381;p53:notes"/>
          <p:cNvSpPr>
            <a:spLocks noGrp="1" noRot="1" noChangeAspect="1"/>
          </p:cNvSpPr>
          <p:nvPr>
            <p:ph type="sldImg" idx="2"/>
          </p:nvPr>
        </p:nvSpPr>
        <p:spPr>
          <a:xfrm>
            <a:off x="1374775" y="1336675"/>
            <a:ext cx="4810125" cy="360838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p55:notes"/>
          <p:cNvSpPr txBox="1">
            <a:spLocks noGrp="1"/>
          </p:cNvSpPr>
          <p:nvPr>
            <p:ph type="body" idx="1"/>
          </p:nvPr>
        </p:nvSpPr>
        <p:spPr>
          <a:xfrm>
            <a:off x="755650" y="5145088"/>
            <a:ext cx="6048375" cy="42100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5" name="Google Shape;395;p55:notes"/>
          <p:cNvSpPr>
            <a:spLocks noGrp="1" noRot="1" noChangeAspect="1"/>
          </p:cNvSpPr>
          <p:nvPr>
            <p:ph type="sldImg" idx="2"/>
          </p:nvPr>
        </p:nvSpPr>
        <p:spPr>
          <a:xfrm>
            <a:off x="1374775" y="1336675"/>
            <a:ext cx="4810125" cy="360838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p10:notes"/>
          <p:cNvSpPr txBox="1">
            <a:spLocks noGrp="1"/>
          </p:cNvSpPr>
          <p:nvPr>
            <p:ph type="body" idx="1"/>
          </p:nvPr>
        </p:nvSpPr>
        <p:spPr>
          <a:xfrm>
            <a:off x="755650" y="5145088"/>
            <a:ext cx="6048375" cy="42100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3" name="Google Shape;113;p10:notes"/>
          <p:cNvSpPr>
            <a:spLocks noGrp="1" noRot="1" noChangeAspect="1"/>
          </p:cNvSpPr>
          <p:nvPr>
            <p:ph type="sldImg" idx="2"/>
          </p:nvPr>
        </p:nvSpPr>
        <p:spPr>
          <a:xfrm>
            <a:off x="1374775" y="1336675"/>
            <a:ext cx="4810125" cy="36083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p56:notes"/>
          <p:cNvSpPr txBox="1">
            <a:spLocks noGrp="1"/>
          </p:cNvSpPr>
          <p:nvPr>
            <p:ph type="body" idx="1"/>
          </p:nvPr>
        </p:nvSpPr>
        <p:spPr>
          <a:xfrm>
            <a:off x="755650" y="5145088"/>
            <a:ext cx="6048375" cy="42100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2" name="Google Shape;402;p56:notes"/>
          <p:cNvSpPr>
            <a:spLocks noGrp="1" noRot="1" noChangeAspect="1"/>
          </p:cNvSpPr>
          <p:nvPr>
            <p:ph type="sldImg" idx="2"/>
          </p:nvPr>
        </p:nvSpPr>
        <p:spPr>
          <a:xfrm>
            <a:off x="1374775" y="1336675"/>
            <a:ext cx="4810125" cy="360838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p57:notes"/>
          <p:cNvSpPr txBox="1">
            <a:spLocks noGrp="1"/>
          </p:cNvSpPr>
          <p:nvPr>
            <p:ph type="body" idx="1"/>
          </p:nvPr>
        </p:nvSpPr>
        <p:spPr>
          <a:xfrm>
            <a:off x="755650" y="5145088"/>
            <a:ext cx="6048375" cy="42100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8" name="Google Shape;408;p57:notes"/>
          <p:cNvSpPr>
            <a:spLocks noGrp="1" noRot="1" noChangeAspect="1"/>
          </p:cNvSpPr>
          <p:nvPr>
            <p:ph type="sldImg" idx="2"/>
          </p:nvPr>
        </p:nvSpPr>
        <p:spPr>
          <a:xfrm>
            <a:off x="1374775" y="1336675"/>
            <a:ext cx="4810125" cy="360838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Google Shape;413;p58:notes"/>
          <p:cNvSpPr>
            <a:spLocks noGrp="1" noRot="1" noChangeAspect="1"/>
          </p:cNvSpPr>
          <p:nvPr>
            <p:ph type="sldImg" idx="2"/>
          </p:nvPr>
        </p:nvSpPr>
        <p:spPr>
          <a:xfrm>
            <a:off x="1374775" y="1336675"/>
            <a:ext cx="4810125" cy="3608388"/>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14" name="Google Shape;414;p58:notes"/>
          <p:cNvSpPr txBox="1">
            <a:spLocks noGrp="1"/>
          </p:cNvSpPr>
          <p:nvPr>
            <p:ph type="body" idx="1"/>
          </p:nvPr>
        </p:nvSpPr>
        <p:spPr>
          <a:xfrm>
            <a:off x="755650" y="5145088"/>
            <a:ext cx="6048375" cy="42100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endParaRPr>
              <a:latin typeface="Arial"/>
              <a:ea typeface="Arial"/>
              <a:cs typeface="Arial"/>
              <a:sym typeface="Arial"/>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Google Shape;427;p59:notes"/>
          <p:cNvSpPr>
            <a:spLocks noGrp="1" noRot="1" noChangeAspect="1"/>
          </p:cNvSpPr>
          <p:nvPr>
            <p:ph type="sldImg" idx="2"/>
          </p:nvPr>
        </p:nvSpPr>
        <p:spPr>
          <a:xfrm>
            <a:off x="1374775" y="1336675"/>
            <a:ext cx="4810125" cy="3608388"/>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28" name="Google Shape;428;p59:notes"/>
          <p:cNvSpPr txBox="1">
            <a:spLocks noGrp="1"/>
          </p:cNvSpPr>
          <p:nvPr>
            <p:ph type="body" idx="1"/>
          </p:nvPr>
        </p:nvSpPr>
        <p:spPr>
          <a:xfrm>
            <a:off x="755650" y="5145088"/>
            <a:ext cx="6048375" cy="42100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endParaRPr>
              <a:latin typeface="Arial"/>
              <a:ea typeface="Arial"/>
              <a:cs typeface="Arial"/>
              <a:sym typeface="Arial"/>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
        <p:cNvGrpSpPr/>
        <p:nvPr/>
      </p:nvGrpSpPr>
      <p:grpSpPr>
        <a:xfrm>
          <a:off x="0" y="0"/>
          <a:ext cx="0" cy="0"/>
          <a:chOff x="0" y="0"/>
          <a:chExt cx="0" cy="0"/>
        </a:xfrm>
      </p:grpSpPr>
      <p:sp>
        <p:nvSpPr>
          <p:cNvPr id="434" name="Google Shape;434;p60:notes"/>
          <p:cNvSpPr txBox="1">
            <a:spLocks noGrp="1"/>
          </p:cNvSpPr>
          <p:nvPr>
            <p:ph type="body" idx="1"/>
          </p:nvPr>
        </p:nvSpPr>
        <p:spPr>
          <a:xfrm>
            <a:off x="755650" y="5145088"/>
            <a:ext cx="6048375" cy="42100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5" name="Google Shape;435;p60:notes"/>
          <p:cNvSpPr>
            <a:spLocks noGrp="1" noRot="1" noChangeAspect="1"/>
          </p:cNvSpPr>
          <p:nvPr>
            <p:ph type="sldImg" idx="2"/>
          </p:nvPr>
        </p:nvSpPr>
        <p:spPr>
          <a:xfrm>
            <a:off x="1374775" y="1336675"/>
            <a:ext cx="4810125" cy="3608388"/>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4988920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p:cNvGrpSpPr/>
        <p:nvPr/>
      </p:nvGrpSpPr>
      <p:grpSpPr>
        <a:xfrm>
          <a:off x="0" y="0"/>
          <a:ext cx="0" cy="0"/>
          <a:chOff x="0" y="0"/>
          <a:chExt cx="0" cy="0"/>
        </a:xfrm>
      </p:grpSpPr>
      <p:sp>
        <p:nvSpPr>
          <p:cNvPr id="440" name="Google Shape;440;p61:notes"/>
          <p:cNvSpPr txBox="1">
            <a:spLocks noGrp="1"/>
          </p:cNvSpPr>
          <p:nvPr>
            <p:ph type="body" idx="1"/>
          </p:nvPr>
        </p:nvSpPr>
        <p:spPr>
          <a:xfrm>
            <a:off x="755650" y="5145088"/>
            <a:ext cx="6048375" cy="42100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1" name="Google Shape;441;p61:notes"/>
          <p:cNvSpPr>
            <a:spLocks noGrp="1" noRot="1" noChangeAspect="1"/>
          </p:cNvSpPr>
          <p:nvPr>
            <p:ph type="sldImg" idx="2"/>
          </p:nvPr>
        </p:nvSpPr>
        <p:spPr>
          <a:xfrm>
            <a:off x="1374775" y="1336675"/>
            <a:ext cx="4810125" cy="3608388"/>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4424177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
        <p:cNvGrpSpPr/>
        <p:nvPr/>
      </p:nvGrpSpPr>
      <p:grpSpPr>
        <a:xfrm>
          <a:off x="0" y="0"/>
          <a:ext cx="0" cy="0"/>
          <a:chOff x="0" y="0"/>
          <a:chExt cx="0" cy="0"/>
        </a:xfrm>
      </p:grpSpPr>
      <p:sp>
        <p:nvSpPr>
          <p:cNvPr id="434" name="Google Shape;434;p60:notes"/>
          <p:cNvSpPr txBox="1">
            <a:spLocks noGrp="1"/>
          </p:cNvSpPr>
          <p:nvPr>
            <p:ph type="body" idx="1"/>
          </p:nvPr>
        </p:nvSpPr>
        <p:spPr>
          <a:xfrm>
            <a:off x="755650" y="5145088"/>
            <a:ext cx="6048375" cy="42100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5" name="Google Shape;435;p60:notes"/>
          <p:cNvSpPr>
            <a:spLocks noGrp="1" noRot="1" noChangeAspect="1"/>
          </p:cNvSpPr>
          <p:nvPr>
            <p:ph type="sldImg" idx="2"/>
          </p:nvPr>
        </p:nvSpPr>
        <p:spPr>
          <a:xfrm>
            <a:off x="1374775" y="1336675"/>
            <a:ext cx="4810125" cy="3608388"/>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6418462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p:cNvGrpSpPr/>
        <p:nvPr/>
      </p:nvGrpSpPr>
      <p:grpSpPr>
        <a:xfrm>
          <a:off x="0" y="0"/>
          <a:ext cx="0" cy="0"/>
          <a:chOff x="0" y="0"/>
          <a:chExt cx="0" cy="0"/>
        </a:xfrm>
      </p:grpSpPr>
      <p:sp>
        <p:nvSpPr>
          <p:cNvPr id="440" name="Google Shape;440;p61:notes"/>
          <p:cNvSpPr txBox="1">
            <a:spLocks noGrp="1"/>
          </p:cNvSpPr>
          <p:nvPr>
            <p:ph type="body" idx="1"/>
          </p:nvPr>
        </p:nvSpPr>
        <p:spPr>
          <a:xfrm>
            <a:off x="755650" y="5145088"/>
            <a:ext cx="6048375" cy="42100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1" name="Google Shape;441;p61:notes"/>
          <p:cNvSpPr>
            <a:spLocks noGrp="1" noRot="1" noChangeAspect="1"/>
          </p:cNvSpPr>
          <p:nvPr>
            <p:ph type="sldImg" idx="2"/>
          </p:nvPr>
        </p:nvSpPr>
        <p:spPr>
          <a:xfrm>
            <a:off x="1374775" y="1336675"/>
            <a:ext cx="4810125" cy="3608388"/>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3271394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p27:notes"/>
          <p:cNvSpPr txBox="1">
            <a:spLocks noGrp="1"/>
          </p:cNvSpPr>
          <p:nvPr>
            <p:ph type="body" idx="1"/>
          </p:nvPr>
        </p:nvSpPr>
        <p:spPr>
          <a:xfrm>
            <a:off x="755650" y="5145088"/>
            <a:ext cx="6048375" cy="42100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48" name="Google Shape;448;p27:notes"/>
          <p:cNvSpPr>
            <a:spLocks noGrp="1" noRot="1" noChangeAspect="1"/>
          </p:cNvSpPr>
          <p:nvPr>
            <p:ph type="sldImg" idx="2"/>
          </p:nvPr>
        </p:nvSpPr>
        <p:spPr>
          <a:xfrm>
            <a:off x="1374775" y="1336675"/>
            <a:ext cx="4810125" cy="36083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p43:notes"/>
          <p:cNvSpPr txBox="1">
            <a:spLocks noGrp="1"/>
          </p:cNvSpPr>
          <p:nvPr>
            <p:ph type="body" idx="1"/>
          </p:nvPr>
        </p:nvSpPr>
        <p:spPr>
          <a:xfrm>
            <a:off x="755650" y="5145088"/>
            <a:ext cx="6048375" cy="42100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1" name="Google Shape;121;p43:notes"/>
          <p:cNvSpPr>
            <a:spLocks noGrp="1" noRot="1" noChangeAspect="1"/>
          </p:cNvSpPr>
          <p:nvPr>
            <p:ph type="sldImg" idx="2"/>
          </p:nvPr>
        </p:nvSpPr>
        <p:spPr>
          <a:xfrm>
            <a:off x="1374775" y="1336675"/>
            <a:ext cx="4810125" cy="360838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44:notes"/>
          <p:cNvSpPr txBox="1">
            <a:spLocks noGrp="1"/>
          </p:cNvSpPr>
          <p:nvPr>
            <p:ph type="body" idx="1"/>
          </p:nvPr>
        </p:nvSpPr>
        <p:spPr>
          <a:xfrm>
            <a:off x="755650" y="5145088"/>
            <a:ext cx="6048375" cy="42100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9" name="Google Shape;129;p44:notes"/>
          <p:cNvSpPr>
            <a:spLocks noGrp="1" noRot="1" noChangeAspect="1"/>
          </p:cNvSpPr>
          <p:nvPr>
            <p:ph type="sldImg" idx="2"/>
          </p:nvPr>
        </p:nvSpPr>
        <p:spPr>
          <a:xfrm>
            <a:off x="1374775" y="1336675"/>
            <a:ext cx="4810125" cy="360838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p45:notes"/>
          <p:cNvSpPr txBox="1">
            <a:spLocks noGrp="1"/>
          </p:cNvSpPr>
          <p:nvPr>
            <p:ph type="body" idx="1"/>
          </p:nvPr>
        </p:nvSpPr>
        <p:spPr>
          <a:xfrm>
            <a:off x="755650" y="5145088"/>
            <a:ext cx="6048375" cy="42100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9" name="Google Shape;139;p45:notes"/>
          <p:cNvSpPr>
            <a:spLocks noGrp="1" noRot="1" noChangeAspect="1"/>
          </p:cNvSpPr>
          <p:nvPr>
            <p:ph type="sldImg" idx="2"/>
          </p:nvPr>
        </p:nvSpPr>
        <p:spPr>
          <a:xfrm>
            <a:off x="1374775" y="1336675"/>
            <a:ext cx="4810125" cy="360838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46:notes"/>
          <p:cNvSpPr txBox="1">
            <a:spLocks noGrp="1"/>
          </p:cNvSpPr>
          <p:nvPr>
            <p:ph type="body" idx="1"/>
          </p:nvPr>
        </p:nvSpPr>
        <p:spPr>
          <a:xfrm>
            <a:off x="755650" y="5145088"/>
            <a:ext cx="6048375" cy="42100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2" name="Google Shape;152;p46:notes"/>
          <p:cNvSpPr>
            <a:spLocks noGrp="1" noRot="1" noChangeAspect="1"/>
          </p:cNvSpPr>
          <p:nvPr>
            <p:ph type="sldImg" idx="2"/>
          </p:nvPr>
        </p:nvSpPr>
        <p:spPr>
          <a:xfrm>
            <a:off x="1374775" y="1336675"/>
            <a:ext cx="4810125" cy="360838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p47:notes"/>
          <p:cNvSpPr txBox="1">
            <a:spLocks noGrp="1"/>
          </p:cNvSpPr>
          <p:nvPr>
            <p:ph type="body" idx="1"/>
          </p:nvPr>
        </p:nvSpPr>
        <p:spPr>
          <a:xfrm>
            <a:off x="755650" y="5145088"/>
            <a:ext cx="6048375" cy="42100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0" name="Google Shape;160;p47:notes"/>
          <p:cNvSpPr>
            <a:spLocks noGrp="1" noRot="1" noChangeAspect="1"/>
          </p:cNvSpPr>
          <p:nvPr>
            <p:ph type="sldImg" idx="2"/>
          </p:nvPr>
        </p:nvSpPr>
        <p:spPr>
          <a:xfrm>
            <a:off x="1374775" y="1336675"/>
            <a:ext cx="4810125" cy="360838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Slide">
  <p:cSld name="Blank Slide">
    <p:spTree>
      <p:nvGrpSpPr>
        <p:cNvPr id="1" name="Shape 28"/>
        <p:cNvGrpSpPr/>
        <p:nvPr/>
      </p:nvGrpSpPr>
      <p:grpSpPr>
        <a:xfrm>
          <a:off x="0" y="0"/>
          <a:ext cx="0" cy="0"/>
          <a:chOff x="0" y="0"/>
          <a:chExt cx="0" cy="0"/>
        </a:xfrm>
      </p:grpSpPr>
      <p:sp>
        <p:nvSpPr>
          <p:cNvPr id="29" name="Google Shape;29;p29"/>
          <p:cNvSpPr txBox="1">
            <a:spLocks noGrp="1"/>
          </p:cNvSpPr>
          <p:nvPr>
            <p:ph type="ftr" idx="11"/>
          </p:nvPr>
        </p:nvSpPr>
        <p:spPr>
          <a:xfrm>
            <a:off x="457559" y="6356520"/>
            <a:ext cx="8499154" cy="36468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1200">
                <a:solidFill>
                  <a:srgbClr val="0070C0"/>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2 Content over Content" type="twoObjOverTx">
  <p:cSld name="TWO_OBJECTS_OVER_TEXT">
    <p:spTree>
      <p:nvGrpSpPr>
        <p:cNvPr id="1" name="Shape 64"/>
        <p:cNvGrpSpPr/>
        <p:nvPr/>
      </p:nvGrpSpPr>
      <p:grpSpPr>
        <a:xfrm>
          <a:off x="0" y="0"/>
          <a:ext cx="0" cy="0"/>
          <a:chOff x="0" y="0"/>
          <a:chExt cx="0" cy="0"/>
        </a:xfrm>
      </p:grpSpPr>
      <p:sp>
        <p:nvSpPr>
          <p:cNvPr id="65" name="Google Shape;65;p38"/>
          <p:cNvSpPr txBox="1">
            <a:spLocks noGrp="1"/>
          </p:cNvSpPr>
          <p:nvPr>
            <p:ph type="title"/>
          </p:nvPr>
        </p:nvSpPr>
        <p:spPr>
          <a:xfrm>
            <a:off x="0" y="0"/>
            <a:ext cx="5486040" cy="91404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38"/>
          <p:cNvSpPr txBox="1">
            <a:spLocks noGrp="1"/>
          </p:cNvSpPr>
          <p:nvPr>
            <p:ph type="body" idx="1"/>
          </p:nvPr>
        </p:nvSpPr>
        <p:spPr>
          <a:xfrm>
            <a:off x="457200" y="1604520"/>
            <a:ext cx="4015800" cy="189684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7" name="Google Shape;67;p38"/>
          <p:cNvSpPr txBox="1">
            <a:spLocks noGrp="1"/>
          </p:cNvSpPr>
          <p:nvPr>
            <p:ph type="body" idx="2"/>
          </p:nvPr>
        </p:nvSpPr>
        <p:spPr>
          <a:xfrm>
            <a:off x="4674240" y="1604520"/>
            <a:ext cx="4015800" cy="189684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8" name="Google Shape;68;p38"/>
          <p:cNvSpPr txBox="1">
            <a:spLocks noGrp="1"/>
          </p:cNvSpPr>
          <p:nvPr>
            <p:ph type="body" idx="3"/>
          </p:nvPr>
        </p:nvSpPr>
        <p:spPr>
          <a:xfrm>
            <a:off x="457200" y="3682080"/>
            <a:ext cx="8229240" cy="189684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9" name="Google Shape;69;p38"/>
          <p:cNvSpPr txBox="1">
            <a:spLocks noGrp="1"/>
          </p:cNvSpPr>
          <p:nvPr>
            <p:ph type="ftr" idx="11"/>
          </p:nvPr>
        </p:nvSpPr>
        <p:spPr>
          <a:xfrm>
            <a:off x="374573" y="6356350"/>
            <a:ext cx="8482988"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Content over Content" type="objOverTx">
  <p:cSld name="OBJECT_OVER_TEXT">
    <p:spTree>
      <p:nvGrpSpPr>
        <p:cNvPr id="1" name="Shape 70"/>
        <p:cNvGrpSpPr/>
        <p:nvPr/>
      </p:nvGrpSpPr>
      <p:grpSpPr>
        <a:xfrm>
          <a:off x="0" y="0"/>
          <a:ext cx="0" cy="0"/>
          <a:chOff x="0" y="0"/>
          <a:chExt cx="0" cy="0"/>
        </a:xfrm>
      </p:grpSpPr>
      <p:sp>
        <p:nvSpPr>
          <p:cNvPr id="71" name="Google Shape;71;p39"/>
          <p:cNvSpPr txBox="1">
            <a:spLocks noGrp="1"/>
          </p:cNvSpPr>
          <p:nvPr>
            <p:ph type="title"/>
          </p:nvPr>
        </p:nvSpPr>
        <p:spPr>
          <a:xfrm>
            <a:off x="0" y="0"/>
            <a:ext cx="5486040" cy="91404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2" name="Google Shape;72;p39"/>
          <p:cNvSpPr txBox="1">
            <a:spLocks noGrp="1"/>
          </p:cNvSpPr>
          <p:nvPr>
            <p:ph type="body" idx="1"/>
          </p:nvPr>
        </p:nvSpPr>
        <p:spPr>
          <a:xfrm>
            <a:off x="457200" y="1604520"/>
            <a:ext cx="8229240" cy="189684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3" name="Google Shape;73;p39"/>
          <p:cNvSpPr txBox="1">
            <a:spLocks noGrp="1"/>
          </p:cNvSpPr>
          <p:nvPr>
            <p:ph type="body" idx="2"/>
          </p:nvPr>
        </p:nvSpPr>
        <p:spPr>
          <a:xfrm>
            <a:off x="457200" y="3682080"/>
            <a:ext cx="8229240" cy="189684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4" name="Google Shape;74;p39"/>
          <p:cNvSpPr txBox="1">
            <a:spLocks noGrp="1"/>
          </p:cNvSpPr>
          <p:nvPr>
            <p:ph type="ftr" idx="11"/>
          </p:nvPr>
        </p:nvSpPr>
        <p:spPr>
          <a:xfrm>
            <a:off x="374573" y="6356350"/>
            <a:ext cx="8482988"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4 Content" type="fourObj">
  <p:cSld name="FOUR_OBJECTS">
    <p:spTree>
      <p:nvGrpSpPr>
        <p:cNvPr id="1" name="Shape 75"/>
        <p:cNvGrpSpPr/>
        <p:nvPr/>
      </p:nvGrpSpPr>
      <p:grpSpPr>
        <a:xfrm>
          <a:off x="0" y="0"/>
          <a:ext cx="0" cy="0"/>
          <a:chOff x="0" y="0"/>
          <a:chExt cx="0" cy="0"/>
        </a:xfrm>
      </p:grpSpPr>
      <p:sp>
        <p:nvSpPr>
          <p:cNvPr id="76" name="Google Shape;76;p40"/>
          <p:cNvSpPr txBox="1">
            <a:spLocks noGrp="1"/>
          </p:cNvSpPr>
          <p:nvPr>
            <p:ph type="title"/>
          </p:nvPr>
        </p:nvSpPr>
        <p:spPr>
          <a:xfrm>
            <a:off x="0" y="0"/>
            <a:ext cx="5486040" cy="91404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40"/>
          <p:cNvSpPr txBox="1">
            <a:spLocks noGrp="1"/>
          </p:cNvSpPr>
          <p:nvPr>
            <p:ph type="body" idx="1"/>
          </p:nvPr>
        </p:nvSpPr>
        <p:spPr>
          <a:xfrm>
            <a:off x="457200" y="1604520"/>
            <a:ext cx="4015800" cy="189684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8" name="Google Shape;78;p40"/>
          <p:cNvSpPr txBox="1">
            <a:spLocks noGrp="1"/>
          </p:cNvSpPr>
          <p:nvPr>
            <p:ph type="body" idx="2"/>
          </p:nvPr>
        </p:nvSpPr>
        <p:spPr>
          <a:xfrm>
            <a:off x="4674240" y="1604520"/>
            <a:ext cx="4015800" cy="189684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9" name="Google Shape;79;p40"/>
          <p:cNvSpPr txBox="1">
            <a:spLocks noGrp="1"/>
          </p:cNvSpPr>
          <p:nvPr>
            <p:ph type="body" idx="3"/>
          </p:nvPr>
        </p:nvSpPr>
        <p:spPr>
          <a:xfrm>
            <a:off x="457200" y="3682080"/>
            <a:ext cx="4015800" cy="189684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0" name="Google Shape;80;p40"/>
          <p:cNvSpPr txBox="1">
            <a:spLocks noGrp="1"/>
          </p:cNvSpPr>
          <p:nvPr>
            <p:ph type="body" idx="4"/>
          </p:nvPr>
        </p:nvSpPr>
        <p:spPr>
          <a:xfrm>
            <a:off x="4674240" y="3682080"/>
            <a:ext cx="4015800" cy="189684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 name="Google Shape;81;p40"/>
          <p:cNvSpPr txBox="1">
            <a:spLocks noGrp="1"/>
          </p:cNvSpPr>
          <p:nvPr>
            <p:ph type="ftr" idx="11"/>
          </p:nvPr>
        </p:nvSpPr>
        <p:spPr>
          <a:xfrm>
            <a:off x="374573" y="6356350"/>
            <a:ext cx="8482988"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6 Content" type="blank">
  <p:cSld name="BLANK">
    <p:spTree>
      <p:nvGrpSpPr>
        <p:cNvPr id="1" name="Shape 82"/>
        <p:cNvGrpSpPr/>
        <p:nvPr/>
      </p:nvGrpSpPr>
      <p:grpSpPr>
        <a:xfrm>
          <a:off x="0" y="0"/>
          <a:ext cx="0" cy="0"/>
          <a:chOff x="0" y="0"/>
          <a:chExt cx="0" cy="0"/>
        </a:xfrm>
      </p:grpSpPr>
      <p:sp>
        <p:nvSpPr>
          <p:cNvPr id="83" name="Google Shape;83;p41"/>
          <p:cNvSpPr txBox="1">
            <a:spLocks noGrp="1"/>
          </p:cNvSpPr>
          <p:nvPr>
            <p:ph type="title"/>
          </p:nvPr>
        </p:nvSpPr>
        <p:spPr>
          <a:xfrm>
            <a:off x="0" y="0"/>
            <a:ext cx="5486040" cy="91404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4" name="Google Shape;84;p41"/>
          <p:cNvSpPr txBox="1">
            <a:spLocks noGrp="1"/>
          </p:cNvSpPr>
          <p:nvPr>
            <p:ph type="body" idx="1"/>
          </p:nvPr>
        </p:nvSpPr>
        <p:spPr>
          <a:xfrm>
            <a:off x="457200" y="1604520"/>
            <a:ext cx="2649600" cy="189684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5" name="Google Shape;85;p41"/>
          <p:cNvSpPr txBox="1">
            <a:spLocks noGrp="1"/>
          </p:cNvSpPr>
          <p:nvPr>
            <p:ph type="body" idx="2"/>
          </p:nvPr>
        </p:nvSpPr>
        <p:spPr>
          <a:xfrm>
            <a:off x="3239640" y="1604520"/>
            <a:ext cx="2649600" cy="189684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6" name="Google Shape;86;p41"/>
          <p:cNvSpPr txBox="1">
            <a:spLocks noGrp="1"/>
          </p:cNvSpPr>
          <p:nvPr>
            <p:ph type="body" idx="3"/>
          </p:nvPr>
        </p:nvSpPr>
        <p:spPr>
          <a:xfrm>
            <a:off x="6022080" y="1604520"/>
            <a:ext cx="2649600" cy="189684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7" name="Google Shape;87;p41"/>
          <p:cNvSpPr txBox="1">
            <a:spLocks noGrp="1"/>
          </p:cNvSpPr>
          <p:nvPr>
            <p:ph type="body" idx="4"/>
          </p:nvPr>
        </p:nvSpPr>
        <p:spPr>
          <a:xfrm>
            <a:off x="457200" y="3682080"/>
            <a:ext cx="2649600" cy="189684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8" name="Google Shape;88;p41"/>
          <p:cNvSpPr txBox="1">
            <a:spLocks noGrp="1"/>
          </p:cNvSpPr>
          <p:nvPr>
            <p:ph type="body" idx="5"/>
          </p:nvPr>
        </p:nvSpPr>
        <p:spPr>
          <a:xfrm>
            <a:off x="3239640" y="3682080"/>
            <a:ext cx="2649600" cy="189684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9" name="Google Shape;89;p41"/>
          <p:cNvSpPr txBox="1">
            <a:spLocks noGrp="1"/>
          </p:cNvSpPr>
          <p:nvPr>
            <p:ph type="body" idx="6"/>
          </p:nvPr>
        </p:nvSpPr>
        <p:spPr>
          <a:xfrm>
            <a:off x="6022080" y="3682080"/>
            <a:ext cx="2649600" cy="189684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0" name="Google Shape;90;p41"/>
          <p:cNvSpPr txBox="1">
            <a:spLocks noGrp="1"/>
          </p:cNvSpPr>
          <p:nvPr>
            <p:ph type="ftr" idx="11"/>
          </p:nvPr>
        </p:nvSpPr>
        <p:spPr>
          <a:xfrm>
            <a:off x="374573" y="6356350"/>
            <a:ext cx="8482988"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Content" type="obj">
  <p:cSld name="OBJECT">
    <p:spTree>
      <p:nvGrpSpPr>
        <p:cNvPr id="1" name="Shape 30"/>
        <p:cNvGrpSpPr/>
        <p:nvPr/>
      </p:nvGrpSpPr>
      <p:grpSpPr>
        <a:xfrm>
          <a:off x="0" y="0"/>
          <a:ext cx="0" cy="0"/>
          <a:chOff x="0" y="0"/>
          <a:chExt cx="0" cy="0"/>
        </a:xfrm>
      </p:grpSpPr>
      <p:sp>
        <p:nvSpPr>
          <p:cNvPr id="31" name="Google Shape;31;p30"/>
          <p:cNvSpPr txBox="1">
            <a:spLocks noGrp="1"/>
          </p:cNvSpPr>
          <p:nvPr>
            <p:ph type="title"/>
          </p:nvPr>
        </p:nvSpPr>
        <p:spPr>
          <a:xfrm>
            <a:off x="0" y="0"/>
            <a:ext cx="5486040" cy="91404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 name="Google Shape;32;p30"/>
          <p:cNvSpPr txBox="1">
            <a:spLocks noGrp="1"/>
          </p:cNvSpPr>
          <p:nvPr>
            <p:ph type="body" idx="1"/>
          </p:nvPr>
        </p:nvSpPr>
        <p:spPr>
          <a:xfrm>
            <a:off x="457200" y="1604520"/>
            <a:ext cx="8229240" cy="397728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 name="Google Shape;33;p30"/>
          <p:cNvSpPr txBox="1">
            <a:spLocks noGrp="1"/>
          </p:cNvSpPr>
          <p:nvPr>
            <p:ph type="ftr" idx="11"/>
          </p:nvPr>
        </p:nvSpPr>
        <p:spPr>
          <a:xfrm>
            <a:off x="352540" y="6356520"/>
            <a:ext cx="8333900" cy="36468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2 Content" type="twoObj">
  <p:cSld name="TWO_OBJECTS">
    <p:spTree>
      <p:nvGrpSpPr>
        <p:cNvPr id="1" name="Shape 34"/>
        <p:cNvGrpSpPr/>
        <p:nvPr/>
      </p:nvGrpSpPr>
      <p:grpSpPr>
        <a:xfrm>
          <a:off x="0" y="0"/>
          <a:ext cx="0" cy="0"/>
          <a:chOff x="0" y="0"/>
          <a:chExt cx="0" cy="0"/>
        </a:xfrm>
      </p:grpSpPr>
      <p:sp>
        <p:nvSpPr>
          <p:cNvPr id="35" name="Google Shape;35;p31"/>
          <p:cNvSpPr txBox="1">
            <a:spLocks noGrp="1"/>
          </p:cNvSpPr>
          <p:nvPr>
            <p:ph type="title"/>
          </p:nvPr>
        </p:nvSpPr>
        <p:spPr>
          <a:xfrm>
            <a:off x="0" y="0"/>
            <a:ext cx="5486040" cy="91404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6" name="Google Shape;36;p31"/>
          <p:cNvSpPr txBox="1">
            <a:spLocks noGrp="1"/>
          </p:cNvSpPr>
          <p:nvPr>
            <p:ph type="body" idx="1"/>
          </p:nvPr>
        </p:nvSpPr>
        <p:spPr>
          <a:xfrm>
            <a:off x="457200" y="1604520"/>
            <a:ext cx="4015800" cy="397728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 name="Google Shape;37;p31"/>
          <p:cNvSpPr txBox="1">
            <a:spLocks noGrp="1"/>
          </p:cNvSpPr>
          <p:nvPr>
            <p:ph type="body" idx="2"/>
          </p:nvPr>
        </p:nvSpPr>
        <p:spPr>
          <a:xfrm>
            <a:off x="4674240" y="1604520"/>
            <a:ext cx="4015800" cy="397728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8" name="Google Shape;38;p31"/>
          <p:cNvSpPr txBox="1">
            <a:spLocks noGrp="1"/>
          </p:cNvSpPr>
          <p:nvPr>
            <p:ph type="ftr" idx="11"/>
          </p:nvPr>
        </p:nvSpPr>
        <p:spPr>
          <a:xfrm>
            <a:off x="533159" y="6356520"/>
            <a:ext cx="8269317" cy="36468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9"/>
        <p:cNvGrpSpPr/>
        <p:nvPr/>
      </p:nvGrpSpPr>
      <p:grpSpPr>
        <a:xfrm>
          <a:off x="0" y="0"/>
          <a:ext cx="0" cy="0"/>
          <a:chOff x="0" y="0"/>
          <a:chExt cx="0" cy="0"/>
        </a:xfrm>
      </p:grpSpPr>
      <p:sp>
        <p:nvSpPr>
          <p:cNvPr id="40" name="Google Shape;40;p34"/>
          <p:cNvSpPr txBox="1">
            <a:spLocks noGrp="1"/>
          </p:cNvSpPr>
          <p:nvPr>
            <p:ph type="title"/>
          </p:nvPr>
        </p:nvSpPr>
        <p:spPr>
          <a:xfrm>
            <a:off x="0" y="0"/>
            <a:ext cx="5486040" cy="91404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34"/>
          <p:cNvSpPr txBox="1">
            <a:spLocks noGrp="1"/>
          </p:cNvSpPr>
          <p:nvPr>
            <p:ph type="ftr" idx="11"/>
          </p:nvPr>
        </p:nvSpPr>
        <p:spPr>
          <a:xfrm>
            <a:off x="352540" y="6356520"/>
            <a:ext cx="8361802" cy="36468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42"/>
        <p:cNvGrpSpPr/>
        <p:nvPr/>
      </p:nvGrpSpPr>
      <p:grpSpPr>
        <a:xfrm>
          <a:off x="0" y="0"/>
          <a:ext cx="0" cy="0"/>
          <a:chOff x="0" y="0"/>
          <a:chExt cx="0" cy="0"/>
        </a:xfrm>
      </p:grpSpPr>
      <p:sp>
        <p:nvSpPr>
          <p:cNvPr id="43" name="Google Shape;43;p32"/>
          <p:cNvSpPr txBox="1">
            <a:spLocks noGrp="1"/>
          </p:cNvSpPr>
          <p:nvPr>
            <p:ph type="title"/>
          </p:nvPr>
        </p:nvSpPr>
        <p:spPr>
          <a:xfrm>
            <a:off x="0" y="0"/>
            <a:ext cx="6476760" cy="83772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4" name="Google Shape;44;p32"/>
          <p:cNvSpPr txBox="1">
            <a:spLocks noGrp="1"/>
          </p:cNvSpPr>
          <p:nvPr>
            <p:ph type="ftr" idx="11"/>
          </p:nvPr>
        </p:nvSpPr>
        <p:spPr>
          <a:xfrm>
            <a:off x="374573" y="6356350"/>
            <a:ext cx="8482988"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Slide" type="tx">
  <p:cSld name="TITLE_AND_BODY">
    <p:spTree>
      <p:nvGrpSpPr>
        <p:cNvPr id="1" name="Shape 45"/>
        <p:cNvGrpSpPr/>
        <p:nvPr/>
      </p:nvGrpSpPr>
      <p:grpSpPr>
        <a:xfrm>
          <a:off x="0" y="0"/>
          <a:ext cx="0" cy="0"/>
          <a:chOff x="0" y="0"/>
          <a:chExt cx="0" cy="0"/>
        </a:xfrm>
      </p:grpSpPr>
      <p:sp>
        <p:nvSpPr>
          <p:cNvPr id="46" name="Google Shape;46;p33"/>
          <p:cNvSpPr txBox="1">
            <a:spLocks noGrp="1"/>
          </p:cNvSpPr>
          <p:nvPr>
            <p:ph type="title"/>
          </p:nvPr>
        </p:nvSpPr>
        <p:spPr>
          <a:xfrm>
            <a:off x="0" y="0"/>
            <a:ext cx="5486040" cy="91404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33"/>
          <p:cNvSpPr txBox="1">
            <a:spLocks noGrp="1"/>
          </p:cNvSpPr>
          <p:nvPr>
            <p:ph type="subTitle" idx="1"/>
          </p:nvPr>
        </p:nvSpPr>
        <p:spPr>
          <a:xfrm>
            <a:off x="457200" y="1604520"/>
            <a:ext cx="8229240" cy="3977280"/>
          </a:xfrm>
          <a:prstGeom prst="rect">
            <a:avLst/>
          </a:prstGeom>
          <a:noFill/>
          <a:ln>
            <a:noFill/>
          </a:ln>
        </p:spPr>
        <p:txBody>
          <a:bodyPr spcFirstLastPara="1" wrap="square" lIns="0" tIns="0" rIns="0" bIns="0" anchor="ctr" anchorCtr="0">
            <a:noAutofit/>
          </a:bodyPr>
          <a:lstStyle>
            <a:lvl1pPr lvl="0" algn="l">
              <a:lnSpc>
                <a:spcPct val="90000"/>
              </a:lnSpc>
              <a:spcBef>
                <a:spcPts val="1000"/>
              </a:spcBef>
              <a:spcAft>
                <a:spcPts val="0"/>
              </a:spcAft>
              <a:buClr>
                <a:schemeClr val="dk1"/>
              </a:buClr>
              <a:buSzPts val="1800"/>
              <a:buChar char="•"/>
              <a:defRPr/>
            </a:lvl1pPr>
            <a:lvl2pPr lvl="1" algn="l">
              <a:lnSpc>
                <a:spcPct val="90000"/>
              </a:lnSpc>
              <a:spcBef>
                <a:spcPts val="500"/>
              </a:spcBef>
              <a:spcAft>
                <a:spcPts val="0"/>
              </a:spcAft>
              <a:buClr>
                <a:schemeClr val="dk1"/>
              </a:buClr>
              <a:buSzPts val="1800"/>
              <a:buChar char="•"/>
              <a:defRPr/>
            </a:lvl2pPr>
            <a:lvl3pPr lvl="2" algn="l">
              <a:lnSpc>
                <a:spcPct val="90000"/>
              </a:lnSpc>
              <a:spcBef>
                <a:spcPts val="500"/>
              </a:spcBef>
              <a:spcAft>
                <a:spcPts val="0"/>
              </a:spcAft>
              <a:buClr>
                <a:schemeClr val="dk1"/>
              </a:buClr>
              <a:buSzPts val="1800"/>
              <a:buChar char="•"/>
              <a:defRPr/>
            </a:lvl3pPr>
            <a:lvl4pPr lvl="3" algn="l">
              <a:lnSpc>
                <a:spcPct val="90000"/>
              </a:lnSpc>
              <a:spcBef>
                <a:spcPts val="500"/>
              </a:spcBef>
              <a:spcAft>
                <a:spcPts val="0"/>
              </a:spcAft>
              <a:buClr>
                <a:schemeClr val="dk1"/>
              </a:buClr>
              <a:buSzPts val="1800"/>
              <a:buChar char="•"/>
              <a:defRPr/>
            </a:lvl4pPr>
            <a:lvl5pPr lvl="4" algn="l">
              <a:lnSpc>
                <a:spcPct val="90000"/>
              </a:lnSpc>
              <a:spcBef>
                <a:spcPts val="50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a:endParaRPr/>
          </a:p>
        </p:txBody>
      </p:sp>
      <p:sp>
        <p:nvSpPr>
          <p:cNvPr id="48" name="Google Shape;48;p33"/>
          <p:cNvSpPr txBox="1">
            <a:spLocks noGrp="1"/>
          </p:cNvSpPr>
          <p:nvPr>
            <p:ph type="ftr" idx="11"/>
          </p:nvPr>
        </p:nvSpPr>
        <p:spPr>
          <a:xfrm>
            <a:off x="457199" y="6356520"/>
            <a:ext cx="8229239" cy="36468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entered Text">
  <p:cSld name="Centered Text">
    <p:spTree>
      <p:nvGrpSpPr>
        <p:cNvPr id="1" name="Shape 49"/>
        <p:cNvGrpSpPr/>
        <p:nvPr/>
      </p:nvGrpSpPr>
      <p:grpSpPr>
        <a:xfrm>
          <a:off x="0" y="0"/>
          <a:ext cx="0" cy="0"/>
          <a:chOff x="0" y="0"/>
          <a:chExt cx="0" cy="0"/>
        </a:xfrm>
      </p:grpSpPr>
      <p:sp>
        <p:nvSpPr>
          <p:cNvPr id="50" name="Google Shape;50;p35"/>
          <p:cNvSpPr txBox="1">
            <a:spLocks noGrp="1"/>
          </p:cNvSpPr>
          <p:nvPr>
            <p:ph type="subTitle" idx="1"/>
          </p:nvPr>
        </p:nvSpPr>
        <p:spPr>
          <a:xfrm>
            <a:off x="0" y="0"/>
            <a:ext cx="5486040" cy="4238280"/>
          </a:xfrm>
          <a:prstGeom prst="rect">
            <a:avLst/>
          </a:prstGeom>
          <a:noFill/>
          <a:ln>
            <a:noFill/>
          </a:ln>
        </p:spPr>
        <p:txBody>
          <a:bodyPr spcFirstLastPara="1" wrap="square" lIns="0" tIns="0" rIns="0" bIns="0" anchor="ctr" anchorCtr="0">
            <a:noAutofit/>
          </a:bodyPr>
          <a:lstStyle>
            <a:lvl1pPr lvl="0" algn="l">
              <a:lnSpc>
                <a:spcPct val="90000"/>
              </a:lnSpc>
              <a:spcBef>
                <a:spcPts val="1000"/>
              </a:spcBef>
              <a:spcAft>
                <a:spcPts val="0"/>
              </a:spcAft>
              <a:buClr>
                <a:schemeClr val="dk1"/>
              </a:buClr>
              <a:buSzPts val="1800"/>
              <a:buChar char="•"/>
              <a:defRPr/>
            </a:lvl1pPr>
            <a:lvl2pPr lvl="1" algn="l">
              <a:lnSpc>
                <a:spcPct val="90000"/>
              </a:lnSpc>
              <a:spcBef>
                <a:spcPts val="500"/>
              </a:spcBef>
              <a:spcAft>
                <a:spcPts val="0"/>
              </a:spcAft>
              <a:buClr>
                <a:schemeClr val="dk1"/>
              </a:buClr>
              <a:buSzPts val="1800"/>
              <a:buChar char="•"/>
              <a:defRPr/>
            </a:lvl2pPr>
            <a:lvl3pPr lvl="2" algn="l">
              <a:lnSpc>
                <a:spcPct val="90000"/>
              </a:lnSpc>
              <a:spcBef>
                <a:spcPts val="500"/>
              </a:spcBef>
              <a:spcAft>
                <a:spcPts val="0"/>
              </a:spcAft>
              <a:buClr>
                <a:schemeClr val="dk1"/>
              </a:buClr>
              <a:buSzPts val="1800"/>
              <a:buChar char="•"/>
              <a:defRPr/>
            </a:lvl3pPr>
            <a:lvl4pPr lvl="3" algn="l">
              <a:lnSpc>
                <a:spcPct val="90000"/>
              </a:lnSpc>
              <a:spcBef>
                <a:spcPts val="500"/>
              </a:spcBef>
              <a:spcAft>
                <a:spcPts val="0"/>
              </a:spcAft>
              <a:buClr>
                <a:schemeClr val="dk1"/>
              </a:buClr>
              <a:buSzPts val="1800"/>
              <a:buChar char="•"/>
              <a:defRPr/>
            </a:lvl4pPr>
            <a:lvl5pPr lvl="4" algn="l">
              <a:lnSpc>
                <a:spcPct val="90000"/>
              </a:lnSpc>
              <a:spcBef>
                <a:spcPts val="50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a:endParaRPr/>
          </a:p>
        </p:txBody>
      </p:sp>
      <p:sp>
        <p:nvSpPr>
          <p:cNvPr id="51" name="Google Shape;51;p35"/>
          <p:cNvSpPr txBox="1">
            <a:spLocks noGrp="1"/>
          </p:cNvSpPr>
          <p:nvPr>
            <p:ph type="ftr" idx="11"/>
          </p:nvPr>
        </p:nvSpPr>
        <p:spPr>
          <a:xfrm>
            <a:off x="374573" y="6356350"/>
            <a:ext cx="8482988"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2 Content and Content" type="twoObjAndObj">
  <p:cSld name="TWO_OBJECTS_AND_OBJECT">
    <p:spTree>
      <p:nvGrpSpPr>
        <p:cNvPr id="1" name="Shape 52"/>
        <p:cNvGrpSpPr/>
        <p:nvPr/>
      </p:nvGrpSpPr>
      <p:grpSpPr>
        <a:xfrm>
          <a:off x="0" y="0"/>
          <a:ext cx="0" cy="0"/>
          <a:chOff x="0" y="0"/>
          <a:chExt cx="0" cy="0"/>
        </a:xfrm>
      </p:grpSpPr>
      <p:sp>
        <p:nvSpPr>
          <p:cNvPr id="53" name="Google Shape;53;p36"/>
          <p:cNvSpPr txBox="1">
            <a:spLocks noGrp="1"/>
          </p:cNvSpPr>
          <p:nvPr>
            <p:ph type="title"/>
          </p:nvPr>
        </p:nvSpPr>
        <p:spPr>
          <a:xfrm>
            <a:off x="0" y="0"/>
            <a:ext cx="5486040" cy="91404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4" name="Google Shape;54;p36"/>
          <p:cNvSpPr txBox="1">
            <a:spLocks noGrp="1"/>
          </p:cNvSpPr>
          <p:nvPr>
            <p:ph type="body" idx="1"/>
          </p:nvPr>
        </p:nvSpPr>
        <p:spPr>
          <a:xfrm>
            <a:off x="457200" y="1604520"/>
            <a:ext cx="4015800" cy="189684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5" name="Google Shape;55;p36"/>
          <p:cNvSpPr txBox="1">
            <a:spLocks noGrp="1"/>
          </p:cNvSpPr>
          <p:nvPr>
            <p:ph type="body" idx="2"/>
          </p:nvPr>
        </p:nvSpPr>
        <p:spPr>
          <a:xfrm>
            <a:off x="4674240" y="1604520"/>
            <a:ext cx="4015800" cy="397728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6" name="Google Shape;56;p36"/>
          <p:cNvSpPr txBox="1">
            <a:spLocks noGrp="1"/>
          </p:cNvSpPr>
          <p:nvPr>
            <p:ph type="body" idx="3"/>
          </p:nvPr>
        </p:nvSpPr>
        <p:spPr>
          <a:xfrm>
            <a:off x="457200" y="3682080"/>
            <a:ext cx="4015800" cy="189684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7" name="Google Shape;57;p36"/>
          <p:cNvSpPr txBox="1">
            <a:spLocks noGrp="1"/>
          </p:cNvSpPr>
          <p:nvPr>
            <p:ph type="ftr" idx="11"/>
          </p:nvPr>
        </p:nvSpPr>
        <p:spPr>
          <a:xfrm>
            <a:off x="374573" y="6356350"/>
            <a:ext cx="8482988"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Content and 2 Content" type="objAndTwoObj">
  <p:cSld name="OBJECT_AND_TWO_OBJECTS">
    <p:spTree>
      <p:nvGrpSpPr>
        <p:cNvPr id="1" name="Shape 58"/>
        <p:cNvGrpSpPr/>
        <p:nvPr/>
      </p:nvGrpSpPr>
      <p:grpSpPr>
        <a:xfrm>
          <a:off x="0" y="0"/>
          <a:ext cx="0" cy="0"/>
          <a:chOff x="0" y="0"/>
          <a:chExt cx="0" cy="0"/>
        </a:xfrm>
      </p:grpSpPr>
      <p:sp>
        <p:nvSpPr>
          <p:cNvPr id="59" name="Google Shape;59;p37"/>
          <p:cNvSpPr txBox="1">
            <a:spLocks noGrp="1"/>
          </p:cNvSpPr>
          <p:nvPr>
            <p:ph type="title"/>
          </p:nvPr>
        </p:nvSpPr>
        <p:spPr>
          <a:xfrm>
            <a:off x="0" y="0"/>
            <a:ext cx="5486040" cy="91404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37"/>
          <p:cNvSpPr txBox="1">
            <a:spLocks noGrp="1"/>
          </p:cNvSpPr>
          <p:nvPr>
            <p:ph type="body" idx="1"/>
          </p:nvPr>
        </p:nvSpPr>
        <p:spPr>
          <a:xfrm>
            <a:off x="457200" y="1604520"/>
            <a:ext cx="4015800" cy="397728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1" name="Google Shape;61;p37"/>
          <p:cNvSpPr txBox="1">
            <a:spLocks noGrp="1"/>
          </p:cNvSpPr>
          <p:nvPr>
            <p:ph type="body" idx="2"/>
          </p:nvPr>
        </p:nvSpPr>
        <p:spPr>
          <a:xfrm>
            <a:off x="4674240" y="1604520"/>
            <a:ext cx="4015800" cy="189684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2" name="Google Shape;62;p37"/>
          <p:cNvSpPr txBox="1">
            <a:spLocks noGrp="1"/>
          </p:cNvSpPr>
          <p:nvPr>
            <p:ph type="body" idx="3"/>
          </p:nvPr>
        </p:nvSpPr>
        <p:spPr>
          <a:xfrm>
            <a:off x="4674240" y="3682080"/>
            <a:ext cx="4015800" cy="189684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3" name="Google Shape;63;p37"/>
          <p:cNvSpPr txBox="1">
            <a:spLocks noGrp="1"/>
          </p:cNvSpPr>
          <p:nvPr>
            <p:ph type="ftr" idx="11"/>
          </p:nvPr>
        </p:nvSpPr>
        <p:spPr>
          <a:xfrm>
            <a:off x="374573" y="6356350"/>
            <a:ext cx="8482988"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
        <p:cNvGrpSpPr/>
        <p:nvPr/>
      </p:nvGrpSpPr>
      <p:grpSpPr>
        <a:xfrm>
          <a:off x="0" y="0"/>
          <a:ext cx="0" cy="0"/>
          <a:chOff x="0" y="0"/>
          <a:chExt cx="0" cy="0"/>
        </a:xfrm>
      </p:grpSpPr>
      <p:sp>
        <p:nvSpPr>
          <p:cNvPr id="10" name="Google Shape;10;p28"/>
          <p:cNvSpPr/>
          <p:nvPr/>
        </p:nvSpPr>
        <p:spPr>
          <a:xfrm>
            <a:off x="0" y="0"/>
            <a:ext cx="9143640" cy="837720"/>
          </a:xfrm>
          <a:prstGeom prst="rect">
            <a:avLst/>
          </a:prstGeom>
          <a:solidFill>
            <a:srgbClr val="FF33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 name="Google Shape;11;p28"/>
          <p:cNvSpPr/>
          <p:nvPr/>
        </p:nvSpPr>
        <p:spPr>
          <a:xfrm rot="10800000" flipH="1">
            <a:off x="0" y="6704640"/>
            <a:ext cx="9143640" cy="197640"/>
          </a:xfrm>
          <a:prstGeom prst="rect">
            <a:avLst/>
          </a:prstGeom>
          <a:solidFill>
            <a:srgbClr val="FF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2" name="Google Shape;12;p28" descr="LOGO.gif"/>
          <p:cNvPicPr preferRelativeResize="0"/>
          <p:nvPr/>
        </p:nvPicPr>
        <p:blipFill rotWithShape="1">
          <a:blip r:embed="rId15">
            <a:alphaModFix/>
          </a:blip>
          <a:srcRect b="10718"/>
          <a:stretch/>
        </p:blipFill>
        <p:spPr>
          <a:xfrm>
            <a:off x="6553080" y="228600"/>
            <a:ext cx="2057040" cy="634680"/>
          </a:xfrm>
          <a:prstGeom prst="rect">
            <a:avLst/>
          </a:prstGeom>
          <a:noFill/>
          <a:ln>
            <a:noFill/>
          </a:ln>
        </p:spPr>
      </p:pic>
      <p:pic>
        <p:nvPicPr>
          <p:cNvPr id="13" name="Google Shape;13;p28" descr="LOGO.gif"/>
          <p:cNvPicPr preferRelativeResize="0"/>
          <p:nvPr/>
        </p:nvPicPr>
        <p:blipFill rotWithShape="1">
          <a:blip r:embed="rId15">
            <a:alphaModFix/>
          </a:blip>
          <a:srcRect b="10718"/>
          <a:stretch/>
        </p:blipFill>
        <p:spPr>
          <a:xfrm>
            <a:off x="6553080" y="228600"/>
            <a:ext cx="2057040" cy="634680"/>
          </a:xfrm>
          <a:prstGeom prst="rect">
            <a:avLst/>
          </a:prstGeom>
          <a:noFill/>
          <a:ln>
            <a:noFill/>
          </a:ln>
        </p:spPr>
      </p:pic>
      <p:grpSp>
        <p:nvGrpSpPr>
          <p:cNvPr id="14" name="Google Shape;14;p28"/>
          <p:cNvGrpSpPr/>
          <p:nvPr/>
        </p:nvGrpSpPr>
        <p:grpSpPr>
          <a:xfrm>
            <a:off x="6146640" y="0"/>
            <a:ext cx="2997000" cy="875880"/>
            <a:chOff x="6146640" y="0"/>
            <a:chExt cx="2997000" cy="875880"/>
          </a:xfrm>
        </p:grpSpPr>
        <p:sp>
          <p:nvSpPr>
            <p:cNvPr id="15" name="Google Shape;15;p28"/>
            <p:cNvSpPr/>
            <p:nvPr/>
          </p:nvSpPr>
          <p:spPr>
            <a:xfrm>
              <a:off x="6146640" y="0"/>
              <a:ext cx="2997000" cy="837720"/>
            </a:xfrm>
            <a:prstGeom prst="rect">
              <a:avLst/>
            </a:prstGeom>
            <a:solidFill>
              <a:srgbClr val="FF33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6" name="Google Shape;16;p28" descr="LOGO.gif"/>
            <p:cNvPicPr preferRelativeResize="0"/>
            <p:nvPr/>
          </p:nvPicPr>
          <p:blipFill rotWithShape="1">
            <a:blip r:embed="rId15">
              <a:alphaModFix/>
            </a:blip>
            <a:srcRect b="10718"/>
            <a:stretch/>
          </p:blipFill>
          <p:spPr>
            <a:xfrm>
              <a:off x="6553080" y="228600"/>
              <a:ext cx="2057040" cy="634680"/>
            </a:xfrm>
            <a:prstGeom prst="rect">
              <a:avLst/>
            </a:prstGeom>
            <a:noFill/>
            <a:ln>
              <a:noFill/>
            </a:ln>
          </p:spPr>
        </p:pic>
        <p:sp>
          <p:nvSpPr>
            <p:cNvPr id="17" name="Google Shape;17;p28"/>
            <p:cNvSpPr/>
            <p:nvPr/>
          </p:nvSpPr>
          <p:spPr>
            <a:xfrm>
              <a:off x="6527880" y="190440"/>
              <a:ext cx="2076120" cy="68544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18" name="Google Shape;18;p28" descr="logo.jpg"/>
          <p:cNvPicPr preferRelativeResize="0"/>
          <p:nvPr/>
        </p:nvPicPr>
        <p:blipFill rotWithShape="1">
          <a:blip r:embed="rId16">
            <a:alphaModFix/>
          </a:blip>
          <a:srcRect/>
          <a:stretch/>
        </p:blipFill>
        <p:spPr>
          <a:xfrm>
            <a:off x="6553080" y="228600"/>
            <a:ext cx="1920600" cy="609120"/>
          </a:xfrm>
          <a:prstGeom prst="rect">
            <a:avLst/>
          </a:prstGeom>
          <a:noFill/>
          <a:ln>
            <a:noFill/>
          </a:ln>
        </p:spPr>
      </p:pic>
      <p:pic>
        <p:nvPicPr>
          <p:cNvPr id="19" name="Google Shape;19;p28" descr="LOGO.gif"/>
          <p:cNvPicPr preferRelativeResize="0"/>
          <p:nvPr/>
        </p:nvPicPr>
        <p:blipFill rotWithShape="1">
          <a:blip r:embed="rId15">
            <a:alphaModFix/>
          </a:blip>
          <a:srcRect b="10718"/>
          <a:stretch/>
        </p:blipFill>
        <p:spPr>
          <a:xfrm>
            <a:off x="6553080" y="228600"/>
            <a:ext cx="2057040" cy="634680"/>
          </a:xfrm>
          <a:prstGeom prst="rect">
            <a:avLst/>
          </a:prstGeom>
          <a:noFill/>
          <a:ln>
            <a:noFill/>
          </a:ln>
        </p:spPr>
      </p:pic>
      <p:grpSp>
        <p:nvGrpSpPr>
          <p:cNvPr id="20" name="Google Shape;20;p28"/>
          <p:cNvGrpSpPr/>
          <p:nvPr/>
        </p:nvGrpSpPr>
        <p:grpSpPr>
          <a:xfrm>
            <a:off x="6146640" y="0"/>
            <a:ext cx="2997000" cy="875880"/>
            <a:chOff x="6146640" y="0"/>
            <a:chExt cx="2997000" cy="875880"/>
          </a:xfrm>
        </p:grpSpPr>
        <p:sp>
          <p:nvSpPr>
            <p:cNvPr id="21" name="Google Shape;21;p28"/>
            <p:cNvSpPr/>
            <p:nvPr/>
          </p:nvSpPr>
          <p:spPr>
            <a:xfrm>
              <a:off x="6146640" y="0"/>
              <a:ext cx="2997000" cy="837720"/>
            </a:xfrm>
            <a:prstGeom prst="rect">
              <a:avLst/>
            </a:prstGeom>
            <a:solidFill>
              <a:srgbClr val="FF33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2" name="Google Shape;22;p28" descr="LOGO.gif"/>
            <p:cNvPicPr preferRelativeResize="0"/>
            <p:nvPr/>
          </p:nvPicPr>
          <p:blipFill rotWithShape="1">
            <a:blip r:embed="rId15">
              <a:alphaModFix/>
            </a:blip>
            <a:srcRect b="10718"/>
            <a:stretch/>
          </p:blipFill>
          <p:spPr>
            <a:xfrm>
              <a:off x="6553080" y="228600"/>
              <a:ext cx="2057040" cy="634680"/>
            </a:xfrm>
            <a:prstGeom prst="rect">
              <a:avLst/>
            </a:prstGeom>
            <a:noFill/>
            <a:ln>
              <a:noFill/>
            </a:ln>
          </p:spPr>
        </p:pic>
        <p:sp>
          <p:nvSpPr>
            <p:cNvPr id="23" name="Google Shape;23;p28"/>
            <p:cNvSpPr/>
            <p:nvPr/>
          </p:nvSpPr>
          <p:spPr>
            <a:xfrm>
              <a:off x="6527880" y="190440"/>
              <a:ext cx="2076120" cy="68544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24" name="Google Shape;24;p28" descr="logo.jpg"/>
          <p:cNvPicPr preferRelativeResize="0"/>
          <p:nvPr/>
        </p:nvPicPr>
        <p:blipFill rotWithShape="1">
          <a:blip r:embed="rId16">
            <a:alphaModFix/>
          </a:blip>
          <a:srcRect/>
          <a:stretch/>
        </p:blipFill>
        <p:spPr>
          <a:xfrm>
            <a:off x="6553080" y="228600"/>
            <a:ext cx="1920600" cy="609120"/>
          </a:xfrm>
          <a:prstGeom prst="rect">
            <a:avLst/>
          </a:prstGeom>
          <a:noFill/>
          <a:ln>
            <a:noFill/>
          </a:ln>
        </p:spPr>
      </p:pic>
      <p:sp>
        <p:nvSpPr>
          <p:cNvPr id="25" name="Google Shape;25;p28"/>
          <p:cNvSpPr txBox="1">
            <a:spLocks noGrp="1"/>
          </p:cNvSpPr>
          <p:nvPr>
            <p:ph type="title"/>
          </p:nvPr>
        </p:nvSpPr>
        <p:spPr>
          <a:xfrm>
            <a:off x="0" y="0"/>
            <a:ext cx="6476760" cy="837720"/>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dk1"/>
              </a:buClr>
              <a:buSzPts val="2800"/>
              <a:buFont typeface="Times New Roman"/>
              <a:buNone/>
              <a:defRPr sz="2800" b="0" i="0" u="none" strike="noStrike" cap="none">
                <a:solidFill>
                  <a:schemeClr val="dk1"/>
                </a:solidFill>
                <a:latin typeface="Times New Roman"/>
                <a:ea typeface="Times New Roman"/>
                <a:cs typeface="Times New Roman"/>
                <a:sym typeface="Times New Roman"/>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26" name="Google Shape;26;p28"/>
          <p:cNvSpPr txBox="1">
            <a:spLocks noGrp="1"/>
          </p:cNvSpPr>
          <p:nvPr>
            <p:ph type="body" idx="1"/>
          </p:nvPr>
        </p:nvSpPr>
        <p:spPr>
          <a:xfrm>
            <a:off x="457200" y="1371600"/>
            <a:ext cx="8229240" cy="4525560"/>
          </a:xfrm>
          <a:prstGeom prst="rect">
            <a:avLst/>
          </a:prstGeom>
          <a:noFill/>
          <a:ln>
            <a:noFill/>
          </a:ln>
        </p:spPr>
        <p:txBody>
          <a:bodyPr spcFirstLastPara="1" wrap="square" lIns="91425" tIns="45700" rIns="91425" bIns="45700" anchor="t" anchorCtr="0">
            <a:noAutofit/>
          </a:bodyPr>
          <a:lstStyle>
            <a:lvl1pPr marL="457200" marR="0" lvl="0" indent="-330200" algn="l" rtl="0">
              <a:lnSpc>
                <a:spcPct val="90000"/>
              </a:lnSpc>
              <a:spcBef>
                <a:spcPts val="10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1pPr>
            <a:lvl2pPr marL="914400" marR="0" lvl="1" indent="-317500" algn="l" rtl="0">
              <a:lnSpc>
                <a:spcPct val="90000"/>
              </a:lnSpc>
              <a:spcBef>
                <a:spcPts val="5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04800" algn="l" rtl="0">
              <a:lnSpc>
                <a:spcPct val="9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4pPr>
            <a:lvl5pPr marL="2286000" marR="0" lvl="4" indent="-292100" algn="l" rtl="0">
              <a:lnSpc>
                <a:spcPct val="90000"/>
              </a:lnSpc>
              <a:spcBef>
                <a:spcPts val="500"/>
              </a:spcBef>
              <a:spcAft>
                <a:spcPts val="0"/>
              </a:spcAft>
              <a:buClr>
                <a:schemeClr val="dk1"/>
              </a:buClr>
              <a:buSzPts val="1000"/>
              <a:buFont typeface="Arial"/>
              <a:buChar char="•"/>
              <a:defRPr sz="10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7" name="Google Shape;27;p28"/>
          <p:cNvSpPr txBox="1">
            <a:spLocks noGrp="1"/>
          </p:cNvSpPr>
          <p:nvPr>
            <p:ph type="ftr" idx="11"/>
          </p:nvPr>
        </p:nvSpPr>
        <p:spPr>
          <a:xfrm>
            <a:off x="374573" y="6356350"/>
            <a:ext cx="8482988"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4.gif"/><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7.gif"/><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8.gif"/><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37.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38.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2.xml"/><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4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3.xml"/><Relationship Id="rId1" Type="http://schemas.openxmlformats.org/officeDocument/2006/relationships/slideLayout" Target="../slideLayouts/slideLayout4.xml"/><Relationship Id="rId4" Type="http://schemas.openxmlformats.org/officeDocument/2006/relationships/image" Target="../media/image41.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42.gif"/><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
          <p:cNvSpPr txBox="1"/>
          <p:nvPr/>
        </p:nvSpPr>
        <p:spPr>
          <a:xfrm>
            <a:off x="346650" y="916050"/>
            <a:ext cx="8703900" cy="37920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0" u="none" strike="noStrike" cap="none" dirty="0">
              <a:solidFill>
                <a:schemeClr val="dk1"/>
              </a:solidFill>
              <a:latin typeface="Times New Roman"/>
              <a:ea typeface="Times New Roman"/>
              <a:cs typeface="Times New Roman"/>
              <a:sym typeface="Times New Roman"/>
            </a:endParaRPr>
          </a:p>
          <a:p>
            <a:pPr marL="0" marR="0" lvl="0" indent="0" algn="ctr" rtl="0">
              <a:lnSpc>
                <a:spcPct val="100000"/>
              </a:lnSpc>
              <a:spcBef>
                <a:spcPts val="400"/>
              </a:spcBef>
              <a:spcAft>
                <a:spcPts val="0"/>
              </a:spcAft>
              <a:buClr>
                <a:srgbClr val="000000"/>
              </a:buClr>
              <a:buSzPts val="2000"/>
              <a:buFont typeface="Arial"/>
              <a:buNone/>
            </a:pPr>
            <a:endParaRPr sz="2000" b="1" i="0" u="none" strike="noStrike" cap="none" dirty="0">
              <a:solidFill>
                <a:schemeClr val="dk1"/>
              </a:solidFill>
              <a:latin typeface="Times New Roman"/>
              <a:ea typeface="Times New Roman"/>
              <a:cs typeface="Times New Roman"/>
              <a:sym typeface="Times New Roman"/>
            </a:endParaRPr>
          </a:p>
          <a:p>
            <a:pPr marL="0" marR="0" lvl="0" indent="0" algn="ctr" rtl="0">
              <a:lnSpc>
                <a:spcPct val="100000"/>
              </a:lnSpc>
              <a:spcBef>
                <a:spcPts val="400"/>
              </a:spcBef>
              <a:spcAft>
                <a:spcPts val="0"/>
              </a:spcAft>
              <a:buClr>
                <a:srgbClr val="000000"/>
              </a:buClr>
              <a:buSzPts val="3200"/>
              <a:buFont typeface="Arial"/>
              <a:buNone/>
            </a:pPr>
            <a:r>
              <a:rPr lang="en-US" sz="3200" b="1" i="0" u="none" strike="noStrike" cap="none" dirty="0">
                <a:solidFill>
                  <a:schemeClr val="dk1"/>
                </a:solidFill>
                <a:latin typeface="Times New Roman"/>
                <a:ea typeface="Times New Roman"/>
                <a:cs typeface="Times New Roman"/>
                <a:sym typeface="Times New Roman"/>
              </a:rPr>
              <a:t>Introduction of Computer</a:t>
            </a:r>
            <a:endParaRPr sz="3200" b="0" i="0" u="none" strike="noStrike" cap="none" dirty="0">
              <a:solidFill>
                <a:srgbClr val="000000"/>
              </a:solidFill>
              <a:latin typeface="Arial"/>
              <a:ea typeface="Arial"/>
              <a:cs typeface="Arial"/>
              <a:sym typeface="Arial"/>
            </a:endParaRPr>
          </a:p>
          <a:p>
            <a:pPr marL="0" marR="0" lvl="0" indent="0" algn="ctr" rtl="0">
              <a:lnSpc>
                <a:spcPct val="100000"/>
              </a:lnSpc>
              <a:spcBef>
                <a:spcPts val="400"/>
              </a:spcBef>
              <a:spcAft>
                <a:spcPts val="0"/>
              </a:spcAft>
              <a:buClr>
                <a:srgbClr val="000000"/>
              </a:buClr>
              <a:buSzPts val="3200"/>
              <a:buFont typeface="Arial"/>
              <a:buNone/>
            </a:pPr>
            <a:r>
              <a:rPr lang="en-US" sz="3200" b="1" i="0" u="none" strike="noStrike" cap="none" dirty="0">
                <a:solidFill>
                  <a:schemeClr val="dk1"/>
                </a:solidFill>
                <a:latin typeface="Times New Roman"/>
                <a:ea typeface="Times New Roman"/>
                <a:cs typeface="Times New Roman"/>
                <a:sym typeface="Times New Roman"/>
              </a:rPr>
              <a:t>Networks</a:t>
            </a:r>
            <a:endParaRPr sz="3200" b="1" i="0" u="none" strike="noStrike" cap="none" dirty="0">
              <a:solidFill>
                <a:srgbClr val="0070C0"/>
              </a:solidFill>
              <a:latin typeface="Times New Roman"/>
              <a:ea typeface="Times New Roman"/>
              <a:cs typeface="Times New Roman"/>
              <a:sym typeface="Times New Roman"/>
            </a:endParaRPr>
          </a:p>
          <a:p>
            <a:pPr marL="0" marR="0" lvl="0" indent="0" algn="ctr" rtl="0">
              <a:lnSpc>
                <a:spcPct val="100000"/>
              </a:lnSpc>
              <a:spcBef>
                <a:spcPts val="400"/>
              </a:spcBef>
              <a:spcAft>
                <a:spcPts val="0"/>
              </a:spcAft>
              <a:buClr>
                <a:srgbClr val="000000"/>
              </a:buClr>
              <a:buSzPts val="2000"/>
              <a:buFont typeface="Arial"/>
              <a:buNone/>
            </a:pPr>
            <a:r>
              <a:rPr lang="en-US" sz="2000" b="1" dirty="0">
                <a:solidFill>
                  <a:srgbClr val="0070C0"/>
                </a:solidFill>
                <a:latin typeface="Times New Roman"/>
                <a:ea typeface="Times New Roman"/>
                <a:cs typeface="Times New Roman"/>
                <a:sym typeface="Times New Roman"/>
              </a:rPr>
              <a:t>Lecture (1-2)</a:t>
            </a:r>
            <a:endParaRPr sz="2000" b="1" i="0" u="none" strike="noStrike" cap="none" dirty="0">
              <a:solidFill>
                <a:srgbClr val="0070C0"/>
              </a:solidFill>
              <a:latin typeface="Times New Roman"/>
              <a:ea typeface="Times New Roman"/>
              <a:cs typeface="Times New Roman"/>
              <a:sym typeface="Times New Roman"/>
            </a:endParaRPr>
          </a:p>
          <a:p>
            <a:pPr marL="0" marR="0" lvl="0" indent="0" algn="ctr" rtl="0">
              <a:lnSpc>
                <a:spcPct val="100000"/>
              </a:lnSpc>
              <a:spcBef>
                <a:spcPts val="400"/>
              </a:spcBef>
              <a:spcAft>
                <a:spcPts val="0"/>
              </a:spcAft>
              <a:buClr>
                <a:srgbClr val="000000"/>
              </a:buClr>
              <a:buSzPts val="2000"/>
              <a:buFont typeface="Arial"/>
              <a:buNone/>
            </a:pPr>
            <a:endParaRPr sz="2000" b="1" i="0" u="none" strike="noStrike" cap="none" dirty="0">
              <a:solidFill>
                <a:srgbClr val="0070C0"/>
              </a:solidFill>
              <a:latin typeface="Times New Roman"/>
              <a:ea typeface="Times New Roman"/>
              <a:cs typeface="Times New Roman"/>
              <a:sym typeface="Times New Roman"/>
            </a:endParaRPr>
          </a:p>
          <a:p>
            <a:pPr marL="0" marR="0" lvl="0" indent="0" algn="ctr" rtl="0">
              <a:lnSpc>
                <a:spcPct val="150000"/>
              </a:lnSpc>
              <a:spcBef>
                <a:spcPts val="400"/>
              </a:spcBef>
              <a:spcAft>
                <a:spcPts val="0"/>
              </a:spcAft>
              <a:buClr>
                <a:srgbClr val="000000"/>
              </a:buClr>
              <a:buSzPts val="2000"/>
              <a:buFont typeface="Arial"/>
              <a:buNone/>
            </a:pPr>
            <a:endParaRPr sz="2000" b="0" i="0" u="none" strike="noStrike" cap="none" dirty="0">
              <a:solidFill>
                <a:srgbClr val="000000"/>
              </a:solidFill>
              <a:latin typeface="Calibri"/>
              <a:ea typeface="Calibri"/>
              <a:cs typeface="Calibri"/>
              <a:sym typeface="Calibri"/>
            </a:endParaRPr>
          </a:p>
          <a:p>
            <a:pPr marL="0" marR="0" lvl="0" indent="0" algn="l" rtl="0">
              <a:lnSpc>
                <a:spcPct val="100000"/>
              </a:lnSpc>
              <a:spcBef>
                <a:spcPts val="641"/>
              </a:spcBef>
              <a:spcAft>
                <a:spcPts val="0"/>
              </a:spcAft>
              <a:buClr>
                <a:srgbClr val="000000"/>
              </a:buClr>
              <a:buSzPts val="2000"/>
              <a:buFont typeface="Arial"/>
              <a:buNone/>
            </a:pPr>
            <a:endParaRPr sz="2000" b="0" i="0" u="none" strike="noStrike" cap="none" dirty="0">
              <a:solidFill>
                <a:srgbClr val="000000"/>
              </a:solidFill>
              <a:latin typeface="Calibri"/>
              <a:ea typeface="Calibri"/>
              <a:cs typeface="Calibri"/>
              <a:sym typeface="Calibri"/>
            </a:endParaRPr>
          </a:p>
        </p:txBody>
      </p:sp>
      <p:sp>
        <p:nvSpPr>
          <p:cNvPr id="96" name="Google Shape;96;p1"/>
          <p:cNvSpPr txBox="1"/>
          <p:nvPr/>
        </p:nvSpPr>
        <p:spPr>
          <a:xfrm>
            <a:off x="680850" y="4902100"/>
            <a:ext cx="7342200" cy="1303200"/>
          </a:xfrm>
          <a:prstGeom prst="rect">
            <a:avLst/>
          </a:prstGeom>
          <a:noFill/>
          <a:ln>
            <a:noFill/>
          </a:ln>
        </p:spPr>
        <p:txBody>
          <a:bodyPr spcFirstLastPara="1" wrap="square" lIns="91425" tIns="91425" rIns="91425" bIns="91425" anchor="t" anchorCtr="0">
            <a:spAutoFit/>
          </a:bodyPr>
          <a:lstStyle/>
          <a:p>
            <a:pPr marL="0" lvl="0" indent="0" algn="ctr" rtl="0">
              <a:spcBef>
                <a:spcPts val="400"/>
              </a:spcBef>
              <a:spcAft>
                <a:spcPts val="0"/>
              </a:spcAft>
              <a:buNone/>
            </a:pPr>
            <a:r>
              <a:rPr lang="en-US" sz="2200" b="1" dirty="0">
                <a:solidFill>
                  <a:schemeClr val="dk1"/>
                </a:solidFill>
                <a:latin typeface="Times New Roman"/>
                <a:ea typeface="Times New Roman"/>
                <a:cs typeface="Times New Roman"/>
                <a:sym typeface="Times New Roman"/>
              </a:rPr>
              <a:t>Department of Computer Science and Engineering, </a:t>
            </a:r>
            <a:endParaRPr sz="1600" b="1" dirty="0">
              <a:solidFill>
                <a:schemeClr val="dk1"/>
              </a:solidFill>
            </a:endParaRPr>
          </a:p>
          <a:p>
            <a:pPr marL="0" lvl="0" indent="0" algn="ctr" rtl="0">
              <a:spcBef>
                <a:spcPts val="400"/>
              </a:spcBef>
              <a:spcAft>
                <a:spcPts val="0"/>
              </a:spcAft>
              <a:buNone/>
            </a:pPr>
            <a:r>
              <a:rPr lang="en-US" sz="2200" b="1" dirty="0">
                <a:solidFill>
                  <a:schemeClr val="dk1"/>
                </a:solidFill>
                <a:latin typeface="Times New Roman"/>
                <a:ea typeface="Times New Roman"/>
                <a:cs typeface="Times New Roman"/>
                <a:sym typeface="Times New Roman"/>
              </a:rPr>
              <a:t>Chitkara University, Punjab</a:t>
            </a:r>
            <a:endParaRPr sz="1600" b="1" dirty="0">
              <a:solidFill>
                <a:schemeClr val="dk1"/>
              </a:solidFill>
            </a:endParaRPr>
          </a:p>
          <a:p>
            <a:pPr marL="0" lvl="0" indent="0" algn="ctr" rtl="0">
              <a:spcBef>
                <a:spcPts val="400"/>
              </a:spcBef>
              <a:spcAft>
                <a:spcPts val="0"/>
              </a:spcAft>
              <a:buNone/>
            </a:pPr>
            <a:endParaRPr sz="2200" b="1" dirty="0">
              <a:solidFill>
                <a:schemeClr val="dk1"/>
              </a:solidFill>
              <a:latin typeface="Times New Roman"/>
              <a:ea typeface="Times New Roman"/>
              <a:cs typeface="Times New Roman"/>
              <a:sym typeface="Times New Roman"/>
            </a:endParaRPr>
          </a:p>
        </p:txBody>
      </p:sp>
      <p:sp>
        <p:nvSpPr>
          <p:cNvPr id="97" name="Google Shape;97;p1"/>
          <p:cNvSpPr txBox="1"/>
          <p:nvPr/>
        </p:nvSpPr>
        <p:spPr>
          <a:xfrm>
            <a:off x="1374150" y="916050"/>
            <a:ext cx="6648900" cy="677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3200" b="1" dirty="0">
                <a:solidFill>
                  <a:srgbClr val="000000"/>
                </a:solidFill>
                <a:latin typeface="Times New Roman"/>
                <a:ea typeface="Times New Roman"/>
                <a:cs typeface="Times New Roman"/>
                <a:sym typeface="Times New Roman"/>
              </a:rPr>
              <a:t>Computer Networks</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48"/>
          <p:cNvSpPr txBox="1">
            <a:spLocks noGrp="1"/>
          </p:cNvSpPr>
          <p:nvPr>
            <p:ph type="title"/>
          </p:nvPr>
        </p:nvSpPr>
        <p:spPr>
          <a:xfrm>
            <a:off x="338328" y="0"/>
            <a:ext cx="5147712" cy="91404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Clr>
                <a:schemeClr val="dk1"/>
              </a:buClr>
              <a:buSzPts val="1800"/>
              <a:buNone/>
            </a:pPr>
            <a:r>
              <a:rPr lang="en-US" b="1" dirty="0"/>
              <a:t>Network representation</a:t>
            </a:r>
            <a:endParaRPr b="1" dirty="0"/>
          </a:p>
        </p:txBody>
      </p:sp>
      <p:sp>
        <p:nvSpPr>
          <p:cNvPr id="172" name="Google Shape;172;p48"/>
          <p:cNvSpPr txBox="1"/>
          <p:nvPr/>
        </p:nvSpPr>
        <p:spPr>
          <a:xfrm>
            <a:off x="71850" y="1208526"/>
            <a:ext cx="9000300" cy="3417000"/>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n-US" sz="1800" b="0" i="0" u="none" strike="noStrike" cap="none" dirty="0">
                <a:solidFill>
                  <a:schemeClr val="dk1"/>
                </a:solidFill>
                <a:highlight>
                  <a:srgbClr val="FFFFFF"/>
                </a:highlight>
                <a:latin typeface="Times New Roman"/>
                <a:ea typeface="Times New Roman"/>
                <a:cs typeface="Times New Roman"/>
                <a:sym typeface="Times New Roman"/>
              </a:rPr>
              <a:t>In addition to these network components, specialized terminology is used to describe how each of these devices and media connect:</a:t>
            </a:r>
            <a:endParaRPr sz="1800" b="0" i="0" u="none" strike="noStrike" cap="none" dirty="0">
              <a:solidFill>
                <a:schemeClr val="dk1"/>
              </a:solidFill>
              <a:highlight>
                <a:srgbClr val="FFFFFF"/>
              </a:highlight>
              <a:latin typeface="Times New Roman"/>
              <a:ea typeface="Times New Roman"/>
              <a:cs typeface="Times New Roman"/>
              <a:sym typeface="Times New Roman"/>
            </a:endParaRPr>
          </a:p>
          <a:p>
            <a:pPr marL="0" marR="0" lvl="0" indent="0" algn="just" rtl="0">
              <a:lnSpc>
                <a:spcPct val="100000"/>
              </a:lnSpc>
              <a:spcBef>
                <a:spcPts val="0"/>
              </a:spcBef>
              <a:spcAft>
                <a:spcPts val="0"/>
              </a:spcAft>
              <a:buNone/>
            </a:pPr>
            <a:endParaRPr sz="1800" dirty="0">
              <a:solidFill>
                <a:schemeClr val="dk1"/>
              </a:solidFill>
              <a:highlight>
                <a:srgbClr val="FFFFFF"/>
              </a:highlight>
              <a:latin typeface="Times New Roman"/>
              <a:ea typeface="Times New Roman"/>
              <a:cs typeface="Times New Roman"/>
              <a:sym typeface="Times New Roman"/>
            </a:endParaRPr>
          </a:p>
          <a:p>
            <a:pPr marL="0" marR="0" lvl="0" indent="-114300" algn="just" rtl="0">
              <a:lnSpc>
                <a:spcPct val="100000"/>
              </a:lnSpc>
              <a:spcBef>
                <a:spcPts val="0"/>
              </a:spcBef>
              <a:spcAft>
                <a:spcPts val="0"/>
              </a:spcAft>
              <a:buClr>
                <a:srgbClr val="000000"/>
              </a:buClr>
              <a:buSzPts val="1800"/>
              <a:buFont typeface="Arial"/>
              <a:buChar char="•"/>
            </a:pPr>
            <a:r>
              <a:rPr lang="en-US" sz="1800" b="1" i="0" u="none" strike="noStrike" cap="none" dirty="0">
                <a:solidFill>
                  <a:schemeClr val="dk1"/>
                </a:solidFill>
                <a:highlight>
                  <a:srgbClr val="FFFFFF"/>
                </a:highlight>
                <a:latin typeface="Times New Roman"/>
                <a:ea typeface="Times New Roman"/>
                <a:cs typeface="Times New Roman"/>
                <a:sym typeface="Times New Roman"/>
              </a:rPr>
              <a:t>Network Interface Card (NIC)</a:t>
            </a:r>
            <a:r>
              <a:rPr lang="en-US" sz="1800" b="0" i="0" u="none" strike="noStrike" cap="none" dirty="0">
                <a:solidFill>
                  <a:schemeClr val="dk1"/>
                </a:solidFill>
                <a:highlight>
                  <a:srgbClr val="FFFFFF"/>
                </a:highlight>
                <a:latin typeface="Times New Roman"/>
                <a:ea typeface="Times New Roman"/>
                <a:cs typeface="Times New Roman"/>
                <a:sym typeface="Times New Roman"/>
              </a:rPr>
              <a:t> - A NIC physically connects the end device to the network.</a:t>
            </a:r>
            <a:endParaRPr sz="1800" b="0" i="0" u="none" strike="noStrike" cap="none" dirty="0">
              <a:solidFill>
                <a:schemeClr val="dk1"/>
              </a:solidFill>
              <a:highlight>
                <a:srgbClr val="FFFFFF"/>
              </a:highlight>
              <a:latin typeface="Times New Roman"/>
              <a:ea typeface="Times New Roman"/>
              <a:cs typeface="Times New Roman"/>
              <a:sym typeface="Times New Roman"/>
            </a:endParaRPr>
          </a:p>
          <a:p>
            <a:pPr marL="457200" marR="0" lvl="0" indent="0" algn="just" rtl="0">
              <a:lnSpc>
                <a:spcPct val="100000"/>
              </a:lnSpc>
              <a:spcBef>
                <a:spcPts val="0"/>
              </a:spcBef>
              <a:spcAft>
                <a:spcPts val="0"/>
              </a:spcAft>
              <a:buNone/>
            </a:pPr>
            <a:endParaRPr sz="1800" dirty="0">
              <a:solidFill>
                <a:schemeClr val="dk1"/>
              </a:solidFill>
              <a:highlight>
                <a:srgbClr val="FFFFFF"/>
              </a:highlight>
              <a:latin typeface="Times New Roman"/>
              <a:ea typeface="Times New Roman"/>
              <a:cs typeface="Times New Roman"/>
              <a:sym typeface="Times New Roman"/>
            </a:endParaRPr>
          </a:p>
          <a:p>
            <a:pPr marL="0" marR="0" lvl="0" indent="-114300" algn="just" rtl="0">
              <a:lnSpc>
                <a:spcPct val="100000"/>
              </a:lnSpc>
              <a:spcBef>
                <a:spcPts val="0"/>
              </a:spcBef>
              <a:spcAft>
                <a:spcPts val="0"/>
              </a:spcAft>
              <a:buClr>
                <a:srgbClr val="000000"/>
              </a:buClr>
              <a:buSzPts val="1800"/>
              <a:buFont typeface="Arial"/>
              <a:buChar char="•"/>
            </a:pPr>
            <a:r>
              <a:rPr lang="en-US" sz="1800" b="1" i="0" u="none" strike="noStrike" cap="none" dirty="0">
                <a:solidFill>
                  <a:schemeClr val="dk1"/>
                </a:solidFill>
                <a:highlight>
                  <a:srgbClr val="FFFFFF"/>
                </a:highlight>
                <a:latin typeface="Times New Roman"/>
                <a:ea typeface="Times New Roman"/>
                <a:cs typeface="Times New Roman"/>
                <a:sym typeface="Times New Roman"/>
              </a:rPr>
              <a:t>Physical Port</a:t>
            </a:r>
            <a:r>
              <a:rPr lang="en-US" sz="1800" b="0" i="0" u="none" strike="noStrike" cap="none" dirty="0">
                <a:solidFill>
                  <a:schemeClr val="dk1"/>
                </a:solidFill>
                <a:highlight>
                  <a:srgbClr val="FFFFFF"/>
                </a:highlight>
                <a:latin typeface="Times New Roman"/>
                <a:ea typeface="Times New Roman"/>
                <a:cs typeface="Times New Roman"/>
                <a:sym typeface="Times New Roman"/>
              </a:rPr>
              <a:t> - A connector or outlet on a networking device where the media connects to an end device or another networking device.</a:t>
            </a:r>
            <a:endParaRPr sz="1800" b="0" i="0" u="none" strike="noStrike" cap="none" dirty="0">
              <a:solidFill>
                <a:schemeClr val="dk1"/>
              </a:solidFill>
              <a:highlight>
                <a:srgbClr val="FFFFFF"/>
              </a:highlight>
              <a:latin typeface="Times New Roman"/>
              <a:ea typeface="Times New Roman"/>
              <a:cs typeface="Times New Roman"/>
              <a:sym typeface="Times New Roman"/>
            </a:endParaRPr>
          </a:p>
          <a:p>
            <a:pPr marL="457200" marR="0" lvl="0" indent="0" algn="just" rtl="0">
              <a:lnSpc>
                <a:spcPct val="100000"/>
              </a:lnSpc>
              <a:spcBef>
                <a:spcPts val="0"/>
              </a:spcBef>
              <a:spcAft>
                <a:spcPts val="0"/>
              </a:spcAft>
              <a:buNone/>
            </a:pPr>
            <a:endParaRPr sz="1800" dirty="0">
              <a:solidFill>
                <a:schemeClr val="dk1"/>
              </a:solidFill>
              <a:highlight>
                <a:srgbClr val="FFFFFF"/>
              </a:highlight>
              <a:latin typeface="Times New Roman"/>
              <a:ea typeface="Times New Roman"/>
              <a:cs typeface="Times New Roman"/>
              <a:sym typeface="Times New Roman"/>
            </a:endParaRPr>
          </a:p>
          <a:p>
            <a:pPr marL="0" marR="0" lvl="0" indent="-114300" algn="just" rtl="0">
              <a:lnSpc>
                <a:spcPct val="100000"/>
              </a:lnSpc>
              <a:spcBef>
                <a:spcPts val="0"/>
              </a:spcBef>
              <a:spcAft>
                <a:spcPts val="0"/>
              </a:spcAft>
              <a:buClr>
                <a:srgbClr val="000000"/>
              </a:buClr>
              <a:buSzPts val="1800"/>
              <a:buFont typeface="Arial"/>
              <a:buChar char="•"/>
            </a:pPr>
            <a:r>
              <a:rPr lang="en-US" sz="1800" b="1" i="0" u="none" strike="noStrike" cap="none" dirty="0">
                <a:solidFill>
                  <a:schemeClr val="dk1"/>
                </a:solidFill>
                <a:highlight>
                  <a:srgbClr val="FFFFFF"/>
                </a:highlight>
                <a:latin typeface="Times New Roman"/>
                <a:ea typeface="Times New Roman"/>
                <a:cs typeface="Times New Roman"/>
                <a:sym typeface="Times New Roman"/>
              </a:rPr>
              <a:t>Interface</a:t>
            </a:r>
            <a:r>
              <a:rPr lang="en-US" sz="1800" b="0" i="0" u="none" strike="noStrike" cap="none" dirty="0">
                <a:solidFill>
                  <a:schemeClr val="dk1"/>
                </a:solidFill>
                <a:highlight>
                  <a:srgbClr val="FFFFFF"/>
                </a:highlight>
                <a:latin typeface="Times New Roman"/>
                <a:ea typeface="Times New Roman"/>
                <a:cs typeface="Times New Roman"/>
                <a:sym typeface="Times New Roman"/>
              </a:rPr>
              <a:t> - Specialized ports on a networking device that connect to individual networks. Because routers connect networks, the ports on a router are referred to as network interfaces.</a:t>
            </a:r>
            <a:endParaRPr dirty="0"/>
          </a:p>
          <a:p>
            <a:pPr marL="0" marR="0" lvl="0" indent="0" algn="just" rtl="0">
              <a:lnSpc>
                <a:spcPct val="100000"/>
              </a:lnSpc>
              <a:spcBef>
                <a:spcPts val="0"/>
              </a:spcBef>
              <a:spcAft>
                <a:spcPts val="0"/>
              </a:spcAft>
              <a:buClr>
                <a:srgbClr val="000000"/>
              </a:buClr>
              <a:buSzPts val="1800"/>
              <a:buFont typeface="Arial"/>
              <a:buNone/>
            </a:pPr>
            <a:endParaRPr sz="1800" b="0" i="0" u="none" strike="noStrike" cap="none" dirty="0">
              <a:solidFill>
                <a:schemeClr val="dk1"/>
              </a:solidFill>
              <a:highlight>
                <a:srgbClr val="FFFFFF"/>
              </a:highlight>
              <a:latin typeface="Times New Roman"/>
              <a:ea typeface="Times New Roman"/>
              <a:cs typeface="Times New Roman"/>
              <a:sym typeface="Times New Roman"/>
            </a:endParaRPr>
          </a:p>
          <a:p>
            <a:pPr marL="0" marR="0" lvl="0" indent="0" algn="just" rtl="0">
              <a:lnSpc>
                <a:spcPct val="100000"/>
              </a:lnSpc>
              <a:spcBef>
                <a:spcPts val="0"/>
              </a:spcBef>
              <a:spcAft>
                <a:spcPts val="0"/>
              </a:spcAft>
              <a:buNone/>
            </a:pPr>
            <a:r>
              <a:rPr lang="en-US" sz="1800" b="1" i="0" u="none" strike="noStrike" cap="none" dirty="0">
                <a:solidFill>
                  <a:schemeClr val="dk1"/>
                </a:solidFill>
                <a:highlight>
                  <a:srgbClr val="FFFFFF"/>
                </a:highlight>
                <a:latin typeface="Times New Roman"/>
                <a:ea typeface="Times New Roman"/>
                <a:cs typeface="Times New Roman"/>
                <a:sym typeface="Times New Roman"/>
              </a:rPr>
              <a:t>Note</a:t>
            </a:r>
            <a:r>
              <a:rPr lang="en-US" sz="1800" b="0" i="0" u="none" strike="noStrike" cap="none" dirty="0">
                <a:solidFill>
                  <a:schemeClr val="dk1"/>
                </a:solidFill>
                <a:highlight>
                  <a:srgbClr val="FFFFFF"/>
                </a:highlight>
                <a:latin typeface="Times New Roman"/>
                <a:ea typeface="Times New Roman"/>
                <a:cs typeface="Times New Roman"/>
                <a:sym typeface="Times New Roman"/>
              </a:rPr>
              <a:t>: The terms port and interface are often used interchangeably.</a:t>
            </a:r>
            <a:endParaRPr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3"/>
          <p:cNvSpPr txBox="1">
            <a:spLocks noGrp="1"/>
          </p:cNvSpPr>
          <p:nvPr>
            <p:ph type="body" idx="1"/>
          </p:nvPr>
        </p:nvSpPr>
        <p:spPr>
          <a:xfrm>
            <a:off x="209320" y="1213455"/>
            <a:ext cx="9055799" cy="4265886"/>
          </a:xfrm>
          <a:prstGeom prst="rect">
            <a:avLst/>
          </a:prstGeom>
          <a:noFill/>
          <a:ln>
            <a:noFill/>
          </a:ln>
        </p:spPr>
        <p:txBody>
          <a:bodyPr spcFirstLastPara="1" wrap="square" lIns="0" tIns="0" rIns="0" bIns="79350" anchor="ctr" anchorCtr="0">
            <a:spAutoFit/>
          </a:bodyPr>
          <a:lstStyle/>
          <a:p>
            <a:pPr marL="0" marR="0" lvl="0" indent="0" algn="just" rtl="0">
              <a:lnSpc>
                <a:spcPct val="100000"/>
              </a:lnSpc>
              <a:spcBef>
                <a:spcPts val="0"/>
              </a:spcBef>
              <a:spcAft>
                <a:spcPts val="0"/>
              </a:spcAft>
              <a:buClr>
                <a:schemeClr val="dk1"/>
              </a:buClr>
              <a:buSzPts val="2800"/>
              <a:buFont typeface="Arial"/>
              <a:buNone/>
            </a:pPr>
            <a:endParaRPr sz="2800" b="1" i="0" u="none" strike="noStrike" cap="none">
              <a:solidFill>
                <a:srgbClr val="222222"/>
              </a:solidFill>
              <a:latin typeface="Times New Roman"/>
              <a:ea typeface="Times New Roman"/>
              <a:cs typeface="Times New Roman"/>
              <a:sym typeface="Times New Roman"/>
            </a:endParaRPr>
          </a:p>
          <a:p>
            <a:pPr marL="0" marR="0" lvl="0" indent="0" algn="just" rtl="0">
              <a:lnSpc>
                <a:spcPct val="100000"/>
              </a:lnSpc>
              <a:spcBef>
                <a:spcPts val="0"/>
              </a:spcBef>
              <a:spcAft>
                <a:spcPts val="0"/>
              </a:spcAft>
              <a:buClr>
                <a:schemeClr val="dk1"/>
              </a:buClr>
              <a:buSzPts val="2800"/>
              <a:buFont typeface="Times New Roman"/>
              <a:buNone/>
            </a:pPr>
            <a:r>
              <a:rPr lang="en-US" sz="2800" b="0" i="0" u="none" strike="noStrike" cap="none">
                <a:solidFill>
                  <a:schemeClr val="dk1"/>
                </a:solidFill>
                <a:latin typeface="Times New Roman"/>
                <a:ea typeface="Times New Roman"/>
                <a:cs typeface="Times New Roman"/>
                <a:sym typeface="Times New Roman"/>
              </a:rPr>
              <a:t>The classification of networks in computers can </a:t>
            </a:r>
            <a:endParaRPr>
              <a:latin typeface="Times New Roman"/>
              <a:ea typeface="Times New Roman"/>
              <a:cs typeface="Times New Roman"/>
              <a:sym typeface="Times New Roman"/>
            </a:endParaRPr>
          </a:p>
          <a:p>
            <a:pPr marL="0" marR="0" lvl="0" indent="0" algn="just" rtl="0">
              <a:lnSpc>
                <a:spcPct val="100000"/>
              </a:lnSpc>
              <a:spcBef>
                <a:spcPts val="0"/>
              </a:spcBef>
              <a:spcAft>
                <a:spcPts val="0"/>
              </a:spcAft>
              <a:buClr>
                <a:schemeClr val="dk1"/>
              </a:buClr>
              <a:buSzPts val="2800"/>
              <a:buFont typeface="Times New Roman"/>
              <a:buNone/>
            </a:pPr>
            <a:r>
              <a:rPr lang="en-US" sz="2800" b="0" i="0" u="none" strike="noStrike" cap="none">
                <a:solidFill>
                  <a:schemeClr val="dk1"/>
                </a:solidFill>
                <a:latin typeface="Times New Roman"/>
                <a:ea typeface="Times New Roman"/>
                <a:cs typeface="Times New Roman"/>
                <a:sym typeface="Times New Roman"/>
              </a:rPr>
              <a:t>be done according to their </a:t>
            </a:r>
            <a:endParaRPr>
              <a:latin typeface="Times New Roman"/>
              <a:ea typeface="Times New Roman"/>
              <a:cs typeface="Times New Roman"/>
              <a:sym typeface="Times New Roman"/>
            </a:endParaRPr>
          </a:p>
          <a:p>
            <a:pPr marL="0" marR="0" lvl="0" indent="0" algn="just" rtl="0">
              <a:lnSpc>
                <a:spcPct val="100000"/>
              </a:lnSpc>
              <a:spcBef>
                <a:spcPts val="0"/>
              </a:spcBef>
              <a:spcAft>
                <a:spcPts val="0"/>
              </a:spcAft>
              <a:buClr>
                <a:schemeClr val="dk1"/>
              </a:buClr>
              <a:buSzPts val="2800"/>
              <a:buFont typeface="Arial"/>
              <a:buNone/>
            </a:pPr>
            <a:endParaRPr sz="2800" b="0" i="0" u="none" strike="noStrike" cap="none">
              <a:solidFill>
                <a:schemeClr val="dk1"/>
              </a:solidFill>
              <a:latin typeface="Times New Roman"/>
              <a:ea typeface="Times New Roman"/>
              <a:cs typeface="Times New Roman"/>
              <a:sym typeface="Times New Roman"/>
            </a:endParaRPr>
          </a:p>
          <a:p>
            <a:pPr marL="457200" lvl="1" indent="0" algn="just" rtl="0">
              <a:lnSpc>
                <a:spcPct val="100000"/>
              </a:lnSpc>
              <a:spcBef>
                <a:spcPts val="0"/>
              </a:spcBef>
              <a:spcAft>
                <a:spcPts val="0"/>
              </a:spcAft>
              <a:buSzPts val="2800"/>
              <a:buNone/>
            </a:pPr>
            <a:r>
              <a:rPr lang="en-US" sz="2000" b="0" i="0" u="none" strike="noStrike" cap="none">
                <a:solidFill>
                  <a:schemeClr val="dk1"/>
                </a:solidFill>
                <a:latin typeface="Times New Roman"/>
                <a:ea typeface="Times New Roman"/>
                <a:cs typeface="Times New Roman"/>
                <a:sym typeface="Times New Roman"/>
              </a:rPr>
              <a:t>i)Size: expressed by the </a:t>
            </a:r>
            <a:endParaRPr sz="2000">
              <a:latin typeface="Times New Roman"/>
              <a:ea typeface="Times New Roman"/>
              <a:cs typeface="Times New Roman"/>
              <a:sym typeface="Times New Roman"/>
            </a:endParaRPr>
          </a:p>
          <a:p>
            <a:pPr marL="457200" lvl="1" indent="0" algn="just" rtl="0">
              <a:lnSpc>
                <a:spcPct val="100000"/>
              </a:lnSpc>
              <a:spcBef>
                <a:spcPts val="0"/>
              </a:spcBef>
              <a:spcAft>
                <a:spcPts val="0"/>
              </a:spcAft>
              <a:buSzPts val="2800"/>
              <a:buNone/>
            </a:pPr>
            <a:r>
              <a:rPr lang="en-US" sz="2000" b="0" i="0" u="none" strike="noStrike" cap="none">
                <a:solidFill>
                  <a:schemeClr val="dk1"/>
                </a:solidFill>
                <a:latin typeface="Times New Roman"/>
                <a:ea typeface="Times New Roman"/>
                <a:cs typeface="Times New Roman"/>
                <a:sym typeface="Times New Roman"/>
              </a:rPr>
              <a:t>geographic area and number of computers</a:t>
            </a:r>
            <a:endParaRPr sz="2000">
              <a:latin typeface="Times New Roman"/>
              <a:ea typeface="Times New Roman"/>
              <a:cs typeface="Times New Roman"/>
              <a:sym typeface="Times New Roman"/>
            </a:endParaRPr>
          </a:p>
          <a:p>
            <a:pPr marL="457200" lvl="1" indent="0" algn="just" rtl="0">
              <a:lnSpc>
                <a:spcPct val="100000"/>
              </a:lnSpc>
              <a:spcBef>
                <a:spcPts val="0"/>
              </a:spcBef>
              <a:spcAft>
                <a:spcPts val="0"/>
              </a:spcAft>
              <a:buSzPts val="2800"/>
              <a:buNone/>
            </a:pPr>
            <a:endParaRPr sz="2000" b="0" i="0" u="none" strike="noStrike" cap="none">
              <a:solidFill>
                <a:schemeClr val="dk1"/>
              </a:solidFill>
              <a:latin typeface="Times New Roman"/>
              <a:ea typeface="Times New Roman"/>
              <a:cs typeface="Times New Roman"/>
              <a:sym typeface="Times New Roman"/>
            </a:endParaRPr>
          </a:p>
          <a:p>
            <a:pPr marL="457200" lvl="1" indent="0" algn="just" rtl="0">
              <a:lnSpc>
                <a:spcPct val="100000"/>
              </a:lnSpc>
              <a:spcBef>
                <a:spcPts val="0"/>
              </a:spcBef>
              <a:spcAft>
                <a:spcPts val="0"/>
              </a:spcAft>
              <a:buSzPts val="2800"/>
              <a:buNone/>
            </a:pPr>
            <a:r>
              <a:rPr lang="en-US" sz="2000" b="0" i="0" u="none" strike="noStrike" cap="none">
                <a:solidFill>
                  <a:schemeClr val="dk1"/>
                </a:solidFill>
                <a:latin typeface="Times New Roman"/>
                <a:ea typeface="Times New Roman"/>
                <a:cs typeface="Times New Roman"/>
                <a:sym typeface="Times New Roman"/>
              </a:rPr>
              <a:t>ii)Purpose: devices housed in a single room to </a:t>
            </a:r>
            <a:endParaRPr sz="2000">
              <a:latin typeface="Times New Roman"/>
              <a:ea typeface="Times New Roman"/>
              <a:cs typeface="Times New Roman"/>
              <a:sym typeface="Times New Roman"/>
            </a:endParaRPr>
          </a:p>
          <a:p>
            <a:pPr marL="457200" lvl="1" indent="0" algn="just" rtl="0">
              <a:lnSpc>
                <a:spcPct val="100000"/>
              </a:lnSpc>
              <a:spcBef>
                <a:spcPts val="0"/>
              </a:spcBef>
              <a:spcAft>
                <a:spcPts val="0"/>
              </a:spcAft>
              <a:buSzPts val="2800"/>
              <a:buNone/>
            </a:pPr>
            <a:r>
              <a:rPr lang="en-US" sz="2000" b="0" i="0" u="none" strike="noStrike" cap="none">
                <a:solidFill>
                  <a:schemeClr val="dk1"/>
                </a:solidFill>
                <a:latin typeface="Times New Roman"/>
                <a:ea typeface="Times New Roman"/>
                <a:cs typeface="Times New Roman"/>
                <a:sym typeface="Times New Roman"/>
              </a:rPr>
              <a:t>millions of devices spread across the world</a:t>
            </a:r>
            <a:r>
              <a:rPr lang="en-US" sz="2600" b="0" i="0" u="none" strike="noStrike" cap="none">
                <a:solidFill>
                  <a:schemeClr val="dk1"/>
                </a:solidFill>
                <a:latin typeface="Times New Roman"/>
                <a:ea typeface="Times New Roman"/>
                <a:cs typeface="Times New Roman"/>
                <a:sym typeface="Times New Roman"/>
              </a:rPr>
              <a:t>.</a:t>
            </a:r>
            <a:endParaRPr sz="2600" b="0" i="0" u="none" strike="noStrike" cap="none">
              <a:solidFill>
                <a:schemeClr val="dk1"/>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chemeClr val="dk1"/>
              </a:buClr>
              <a:buSzPts val="1800"/>
              <a:buFont typeface="Arial"/>
              <a:buNone/>
            </a:pPr>
            <a:br>
              <a:rPr lang="en-US" sz="1800" b="0" i="0" u="none" strike="noStrike" cap="none">
                <a:solidFill>
                  <a:schemeClr val="dk1"/>
                </a:solidFill>
                <a:latin typeface="Arial"/>
                <a:ea typeface="Arial"/>
                <a:cs typeface="Arial"/>
                <a:sym typeface="Arial"/>
              </a:rPr>
            </a:br>
            <a:endParaRPr sz="18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
        <p:nvSpPr>
          <p:cNvPr id="178" name="Google Shape;178;p3"/>
          <p:cNvSpPr txBox="1"/>
          <p:nvPr/>
        </p:nvSpPr>
        <p:spPr>
          <a:xfrm>
            <a:off x="209319" y="0"/>
            <a:ext cx="6134919" cy="95410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222222"/>
              </a:buClr>
              <a:buSzPts val="2800"/>
              <a:buFont typeface="Times New Roman"/>
              <a:buNone/>
            </a:pPr>
            <a:r>
              <a:rPr lang="en-US" sz="2800" b="1" i="0" u="none" strike="noStrike" cap="none">
                <a:solidFill>
                  <a:srgbClr val="222222"/>
                </a:solidFill>
                <a:latin typeface="Times New Roman"/>
                <a:ea typeface="Times New Roman"/>
                <a:cs typeface="Times New Roman"/>
                <a:sym typeface="Times New Roman"/>
              </a:rPr>
              <a:t>Different Types of Computer Networks</a:t>
            </a:r>
            <a:endParaRPr sz="2800" b="0" i="0" u="none" strike="noStrike" cap="none">
              <a:solidFill>
                <a:srgbClr val="000000"/>
              </a:solidFill>
              <a:latin typeface="Arial"/>
              <a:ea typeface="Arial"/>
              <a:cs typeface="Arial"/>
              <a:sym typeface="Arial"/>
            </a:endParaRPr>
          </a:p>
        </p:txBody>
      </p:sp>
      <p:pic>
        <p:nvPicPr>
          <p:cNvPr id="179" name="Google Shape;179;p3" descr="Computer Networking - an overview | ScienceDirect Topics"/>
          <p:cNvPicPr preferRelativeResize="0"/>
          <p:nvPr/>
        </p:nvPicPr>
        <p:blipFill rotWithShape="1">
          <a:blip r:embed="rId3">
            <a:alphaModFix/>
          </a:blip>
          <a:srcRect/>
          <a:stretch/>
        </p:blipFill>
        <p:spPr>
          <a:xfrm>
            <a:off x="5506230" y="2716658"/>
            <a:ext cx="3325256" cy="2140333"/>
          </a:xfrm>
          <a:prstGeom prst="rect">
            <a:avLst/>
          </a:prstGeom>
          <a:noFill/>
          <a:ln>
            <a:noFill/>
          </a:ln>
        </p:spPr>
      </p:pic>
      <p:sp>
        <p:nvSpPr>
          <p:cNvPr id="180" name="Google Shape;180;p3"/>
          <p:cNvSpPr txBox="1"/>
          <p:nvPr/>
        </p:nvSpPr>
        <p:spPr>
          <a:xfrm>
            <a:off x="5215819" y="4962450"/>
            <a:ext cx="3906077" cy="6463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1" i="0" u="none" strike="noStrike" cap="none">
                <a:solidFill>
                  <a:srgbClr val="000000"/>
                </a:solidFill>
                <a:latin typeface="Times New Roman"/>
                <a:ea typeface="Times New Roman"/>
                <a:cs typeface="Times New Roman"/>
                <a:sym typeface="Times New Roman"/>
              </a:rPr>
              <a:t>Figure 7</a:t>
            </a:r>
            <a:r>
              <a:rPr lang="en-US" sz="1800" b="0" i="0" u="none" strike="noStrike" cap="none">
                <a:solidFill>
                  <a:srgbClr val="000000"/>
                </a:solidFill>
                <a:latin typeface="Times New Roman"/>
                <a:ea typeface="Times New Roman"/>
                <a:cs typeface="Times New Roman"/>
                <a:sym typeface="Times New Roman"/>
              </a:rPr>
              <a:t> Generic computer network connections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4"/>
          <p:cNvSpPr txBox="1">
            <a:spLocks noGrp="1"/>
          </p:cNvSpPr>
          <p:nvPr>
            <p:ph type="title"/>
          </p:nvPr>
        </p:nvSpPr>
        <p:spPr>
          <a:xfrm>
            <a:off x="0" y="0"/>
            <a:ext cx="5486100" cy="914100"/>
          </a:xfrm>
          <a:prstGeom prst="rect">
            <a:avLst/>
          </a:prstGeom>
          <a:noFill/>
          <a:ln>
            <a:noFill/>
          </a:ln>
        </p:spPr>
        <p:txBody>
          <a:bodyPr spcFirstLastPara="1" wrap="square" lIns="0" tIns="0" rIns="0" bIns="0" anchor="ctr" anchorCtr="0">
            <a:noAutofit/>
          </a:bodyPr>
          <a:lstStyle/>
          <a:p>
            <a:pPr marL="0" lvl="0" indent="0" algn="ctr" rtl="0">
              <a:lnSpc>
                <a:spcPct val="90000"/>
              </a:lnSpc>
              <a:spcBef>
                <a:spcPts val="0"/>
              </a:spcBef>
              <a:spcAft>
                <a:spcPts val="0"/>
              </a:spcAft>
              <a:buClr>
                <a:schemeClr val="dk1"/>
              </a:buClr>
              <a:buSzPts val="2800"/>
              <a:buFont typeface="Times New Roman"/>
              <a:buNone/>
            </a:pPr>
            <a:r>
              <a:rPr lang="en-US" b="1"/>
              <a:t>Types of Computer Networks</a:t>
            </a:r>
            <a:endParaRPr b="1"/>
          </a:p>
        </p:txBody>
      </p:sp>
      <p:pic>
        <p:nvPicPr>
          <p:cNvPr id="186" name="Google Shape;186;p4"/>
          <p:cNvPicPr preferRelativeResize="0"/>
          <p:nvPr/>
        </p:nvPicPr>
        <p:blipFill rotWithShape="1">
          <a:blip r:embed="rId3">
            <a:alphaModFix/>
          </a:blip>
          <a:srcRect t="22671"/>
          <a:stretch/>
        </p:blipFill>
        <p:spPr>
          <a:xfrm>
            <a:off x="744716" y="1470581"/>
            <a:ext cx="7645139" cy="4270143"/>
          </a:xfrm>
          <a:prstGeom prst="rect">
            <a:avLst/>
          </a:prstGeom>
          <a:noFill/>
          <a:ln>
            <a:noFill/>
          </a:ln>
        </p:spPr>
      </p:pic>
      <p:sp>
        <p:nvSpPr>
          <p:cNvPr id="187" name="Google Shape;187;p4"/>
          <p:cNvSpPr txBox="1"/>
          <p:nvPr/>
        </p:nvSpPr>
        <p:spPr>
          <a:xfrm>
            <a:off x="2146942" y="5740724"/>
            <a:ext cx="3906077"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1" i="0" u="none" strike="noStrike" cap="none">
                <a:solidFill>
                  <a:srgbClr val="000000"/>
                </a:solidFill>
                <a:latin typeface="Times New Roman"/>
                <a:ea typeface="Times New Roman"/>
                <a:cs typeface="Times New Roman"/>
                <a:sym typeface="Times New Roman"/>
              </a:rPr>
              <a:t>Figure 8 </a:t>
            </a:r>
            <a:r>
              <a:rPr lang="en-US" sz="1800" b="0" i="0" u="none" strike="noStrike" cap="none">
                <a:solidFill>
                  <a:srgbClr val="000000"/>
                </a:solidFill>
                <a:latin typeface="Times New Roman"/>
                <a:ea typeface="Times New Roman"/>
                <a:cs typeface="Times New Roman"/>
                <a:sym typeface="Times New Roman"/>
              </a:rPr>
              <a:t>Types of computer networks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5"/>
          <p:cNvSpPr txBox="1">
            <a:spLocks noGrp="1"/>
          </p:cNvSpPr>
          <p:nvPr>
            <p:ph type="title"/>
          </p:nvPr>
        </p:nvSpPr>
        <p:spPr>
          <a:xfrm>
            <a:off x="942681" y="136800"/>
            <a:ext cx="4552786" cy="713462"/>
          </a:xfrm>
          <a:prstGeom prst="rect">
            <a:avLst/>
          </a:prstGeom>
          <a:noFill/>
          <a:ln>
            <a:noFill/>
          </a:ln>
        </p:spPr>
        <p:txBody>
          <a:bodyPr spcFirstLastPara="1" wrap="square" lIns="0" tIns="0" rIns="0" bIns="0" anchor="ctr" anchorCtr="0">
            <a:noAutofit/>
          </a:bodyPr>
          <a:lstStyle/>
          <a:p>
            <a:pPr marL="0" lvl="0" indent="0" algn="ctr" rtl="0">
              <a:lnSpc>
                <a:spcPct val="90000"/>
              </a:lnSpc>
              <a:spcBef>
                <a:spcPts val="0"/>
              </a:spcBef>
              <a:spcAft>
                <a:spcPts val="0"/>
              </a:spcAft>
              <a:buClr>
                <a:schemeClr val="dk1"/>
              </a:buClr>
              <a:buSzPts val="2800"/>
              <a:buFont typeface="Times New Roman"/>
              <a:buNone/>
            </a:pPr>
            <a:r>
              <a:rPr lang="en-US" b="1"/>
              <a:t>Personal Area Network</a:t>
            </a:r>
            <a:endParaRPr b="1"/>
          </a:p>
        </p:txBody>
      </p:sp>
      <p:sp>
        <p:nvSpPr>
          <p:cNvPr id="193" name="Google Shape;193;p5"/>
          <p:cNvSpPr txBox="1">
            <a:spLocks noGrp="1"/>
          </p:cNvSpPr>
          <p:nvPr>
            <p:ph type="body" idx="1"/>
          </p:nvPr>
        </p:nvSpPr>
        <p:spPr>
          <a:xfrm>
            <a:off x="457199" y="1121790"/>
            <a:ext cx="4293909" cy="4460010"/>
          </a:xfrm>
          <a:prstGeom prst="rect">
            <a:avLst/>
          </a:prstGeom>
          <a:noFill/>
          <a:ln>
            <a:noFill/>
          </a:ln>
        </p:spPr>
        <p:txBody>
          <a:bodyPr spcFirstLastPara="1" wrap="square" lIns="0" tIns="0" rIns="0" bIns="0" anchor="ctr" anchorCtr="0">
            <a:noAutofit/>
          </a:bodyPr>
          <a:lstStyle/>
          <a:p>
            <a:pPr marL="0" marR="0" lvl="0" indent="0" algn="just" rtl="0">
              <a:lnSpc>
                <a:spcPct val="90000"/>
              </a:lnSpc>
              <a:spcBef>
                <a:spcPts val="0"/>
              </a:spcBef>
              <a:spcAft>
                <a:spcPts val="0"/>
              </a:spcAft>
              <a:buClr>
                <a:srgbClr val="222222"/>
              </a:buClr>
              <a:buSzPts val="2400"/>
              <a:buFont typeface="Times New Roman"/>
              <a:buNone/>
            </a:pPr>
            <a:r>
              <a:rPr lang="en-US" sz="2400" b="1" i="0" u="none" strike="noStrike" cap="none">
                <a:solidFill>
                  <a:srgbClr val="222222"/>
                </a:solidFill>
                <a:latin typeface="Times New Roman"/>
                <a:ea typeface="Times New Roman"/>
                <a:cs typeface="Times New Roman"/>
                <a:sym typeface="Times New Roman"/>
              </a:rPr>
              <a:t>PAN</a:t>
            </a:r>
            <a:r>
              <a:rPr lang="en-US" sz="2400" b="0" i="0" u="none" strike="noStrike" cap="none">
                <a:solidFill>
                  <a:srgbClr val="222222"/>
                </a:solidFill>
                <a:latin typeface="Times New Roman"/>
                <a:ea typeface="Times New Roman"/>
                <a:cs typeface="Times New Roman"/>
                <a:sym typeface="Times New Roman"/>
              </a:rPr>
              <a:t> (Personal Area Network) is a computer network formed around a person. </a:t>
            </a:r>
            <a:endParaRPr sz="2400">
              <a:latin typeface="Times New Roman"/>
              <a:ea typeface="Times New Roman"/>
              <a:cs typeface="Times New Roman"/>
              <a:sym typeface="Times New Roman"/>
            </a:endParaRPr>
          </a:p>
          <a:p>
            <a:pPr marL="0" marR="0" lvl="0" indent="0" algn="just" rtl="0">
              <a:lnSpc>
                <a:spcPct val="90000"/>
              </a:lnSpc>
              <a:spcBef>
                <a:spcPts val="0"/>
              </a:spcBef>
              <a:spcAft>
                <a:spcPts val="0"/>
              </a:spcAft>
              <a:buClr>
                <a:schemeClr val="dk1"/>
              </a:buClr>
              <a:buSzPts val="2400"/>
              <a:buFont typeface="Times New Roman"/>
              <a:buNone/>
            </a:pPr>
            <a:endParaRPr sz="2400" b="0" i="0" u="none" strike="noStrike" cap="none">
              <a:solidFill>
                <a:srgbClr val="222222"/>
              </a:solidFill>
              <a:latin typeface="Times New Roman"/>
              <a:ea typeface="Times New Roman"/>
              <a:cs typeface="Times New Roman"/>
              <a:sym typeface="Times New Roman"/>
            </a:endParaRPr>
          </a:p>
          <a:p>
            <a:pPr marL="0" marR="0" lvl="0" indent="0" algn="just" rtl="0">
              <a:lnSpc>
                <a:spcPct val="90000"/>
              </a:lnSpc>
              <a:spcBef>
                <a:spcPts val="0"/>
              </a:spcBef>
              <a:spcAft>
                <a:spcPts val="0"/>
              </a:spcAft>
              <a:buClr>
                <a:srgbClr val="222222"/>
              </a:buClr>
              <a:buSzPts val="2400"/>
              <a:buFont typeface="Times New Roman"/>
              <a:buNone/>
            </a:pPr>
            <a:r>
              <a:rPr lang="en-US" sz="2400" b="1" i="0" u="none" strike="noStrike" cap="none">
                <a:solidFill>
                  <a:srgbClr val="222222"/>
                </a:solidFill>
                <a:latin typeface="Times New Roman"/>
                <a:ea typeface="Times New Roman"/>
                <a:cs typeface="Times New Roman"/>
                <a:sym typeface="Times New Roman"/>
              </a:rPr>
              <a:t>Characteristics of PAN</a:t>
            </a:r>
            <a:endParaRPr sz="2400">
              <a:latin typeface="Times New Roman"/>
              <a:ea typeface="Times New Roman"/>
              <a:cs typeface="Times New Roman"/>
              <a:sym typeface="Times New Roman"/>
            </a:endParaRPr>
          </a:p>
          <a:p>
            <a:pPr marL="0" marR="0" lvl="0" indent="0" algn="just" rtl="0">
              <a:lnSpc>
                <a:spcPct val="90000"/>
              </a:lnSpc>
              <a:spcBef>
                <a:spcPts val="0"/>
              </a:spcBef>
              <a:spcAft>
                <a:spcPts val="0"/>
              </a:spcAft>
              <a:buClr>
                <a:srgbClr val="222222"/>
              </a:buClr>
              <a:buSzPts val="2200"/>
              <a:buFont typeface="Times New Roman"/>
              <a:buNone/>
            </a:pPr>
            <a:r>
              <a:rPr lang="en-US" sz="2200" b="0" i="0" u="none" strike="noStrike" cap="none">
                <a:solidFill>
                  <a:srgbClr val="222222"/>
                </a:solidFill>
                <a:latin typeface="Times New Roman"/>
                <a:ea typeface="Times New Roman"/>
                <a:cs typeface="Times New Roman"/>
                <a:sym typeface="Times New Roman"/>
              </a:rPr>
              <a:t>Below are the main characteristics of PAN:</a:t>
            </a:r>
            <a:endParaRPr sz="2200">
              <a:latin typeface="Times New Roman"/>
              <a:ea typeface="Times New Roman"/>
              <a:cs typeface="Times New Roman"/>
              <a:sym typeface="Times New Roman"/>
            </a:endParaRPr>
          </a:p>
          <a:p>
            <a:pPr marL="0" marR="0" lvl="0" indent="0" algn="just" rtl="0">
              <a:lnSpc>
                <a:spcPct val="90000"/>
              </a:lnSpc>
              <a:spcBef>
                <a:spcPts val="0"/>
              </a:spcBef>
              <a:spcAft>
                <a:spcPts val="0"/>
              </a:spcAft>
              <a:buClr>
                <a:srgbClr val="222222"/>
              </a:buClr>
              <a:buSzPts val="2200"/>
              <a:buFont typeface="Arial"/>
              <a:buChar char="•"/>
            </a:pPr>
            <a:r>
              <a:rPr lang="en-US" sz="2200" b="0" i="0" u="none" strike="noStrike" cap="none">
                <a:solidFill>
                  <a:srgbClr val="222222"/>
                </a:solidFill>
                <a:latin typeface="Times New Roman"/>
                <a:ea typeface="Times New Roman"/>
                <a:cs typeface="Times New Roman"/>
                <a:sym typeface="Times New Roman"/>
              </a:rPr>
              <a:t>It is mostly personal devices network equipped within a limited area.</a:t>
            </a:r>
            <a:endParaRPr sz="2200">
              <a:latin typeface="Times New Roman"/>
              <a:ea typeface="Times New Roman"/>
              <a:cs typeface="Times New Roman"/>
              <a:sym typeface="Times New Roman"/>
            </a:endParaRPr>
          </a:p>
          <a:p>
            <a:pPr marL="0" marR="0" lvl="0" indent="0" algn="just" rtl="0">
              <a:lnSpc>
                <a:spcPct val="90000"/>
              </a:lnSpc>
              <a:spcBef>
                <a:spcPts val="0"/>
              </a:spcBef>
              <a:spcAft>
                <a:spcPts val="0"/>
              </a:spcAft>
              <a:buClr>
                <a:srgbClr val="222222"/>
              </a:buClr>
              <a:buSzPts val="2200"/>
              <a:buFont typeface="Arial"/>
              <a:buChar char="•"/>
            </a:pPr>
            <a:r>
              <a:rPr lang="en-US" sz="2200" b="0" i="0" u="none" strike="noStrike" cap="none">
                <a:solidFill>
                  <a:srgbClr val="222222"/>
                </a:solidFill>
                <a:latin typeface="Times New Roman"/>
                <a:ea typeface="Times New Roman"/>
                <a:cs typeface="Times New Roman"/>
                <a:sym typeface="Times New Roman"/>
              </a:rPr>
              <a:t>Appliances use for PAN: cordless mice, keyboards, and Bluetooth systems.</a:t>
            </a:r>
            <a:endParaRPr sz="2200">
              <a:latin typeface="Times New Roman"/>
              <a:ea typeface="Times New Roman"/>
              <a:cs typeface="Times New Roman"/>
              <a:sym typeface="Times New Roman"/>
            </a:endParaRPr>
          </a:p>
          <a:p>
            <a:pPr marL="0" marR="0" lvl="0" indent="0" algn="just" rtl="0">
              <a:lnSpc>
                <a:spcPct val="90000"/>
              </a:lnSpc>
              <a:spcBef>
                <a:spcPts val="0"/>
              </a:spcBef>
              <a:spcAft>
                <a:spcPts val="0"/>
              </a:spcAft>
              <a:buClr>
                <a:schemeClr val="dk1"/>
              </a:buClr>
              <a:buSzPts val="2400"/>
              <a:buFont typeface="Times New Roman"/>
              <a:buNone/>
            </a:pPr>
            <a:endParaRPr sz="2400" b="0" i="0" u="none" strike="noStrike" cap="none">
              <a:solidFill>
                <a:schemeClr val="dk1"/>
              </a:solidFill>
              <a:latin typeface="Times New Roman"/>
              <a:ea typeface="Times New Roman"/>
              <a:cs typeface="Times New Roman"/>
              <a:sym typeface="Times New Roman"/>
            </a:endParaRPr>
          </a:p>
        </p:txBody>
      </p:sp>
      <p:pic>
        <p:nvPicPr>
          <p:cNvPr id="194" name="Google Shape;194;p5" descr="Image result for pan network diagram"/>
          <p:cNvPicPr preferRelativeResize="0"/>
          <p:nvPr/>
        </p:nvPicPr>
        <p:blipFill rotWithShape="1">
          <a:blip r:embed="rId3">
            <a:alphaModFix/>
          </a:blip>
          <a:srcRect/>
          <a:stretch/>
        </p:blipFill>
        <p:spPr>
          <a:xfrm>
            <a:off x="4870388" y="1514364"/>
            <a:ext cx="3721100" cy="4299100"/>
          </a:xfrm>
          <a:prstGeom prst="rect">
            <a:avLst/>
          </a:prstGeom>
          <a:noFill/>
          <a:ln>
            <a:noFill/>
          </a:ln>
        </p:spPr>
      </p:pic>
      <p:sp>
        <p:nvSpPr>
          <p:cNvPr id="195" name="Google Shape;195;p5"/>
          <p:cNvSpPr txBox="1"/>
          <p:nvPr/>
        </p:nvSpPr>
        <p:spPr>
          <a:xfrm>
            <a:off x="3077061" y="5736210"/>
            <a:ext cx="6027612"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600" b="1" i="0" u="none" strike="noStrike" cap="none">
                <a:solidFill>
                  <a:srgbClr val="000000"/>
                </a:solidFill>
                <a:latin typeface="Times New Roman"/>
                <a:ea typeface="Times New Roman"/>
                <a:cs typeface="Times New Roman"/>
                <a:sym typeface="Times New Roman"/>
              </a:rPr>
              <a:t>Figure 9 </a:t>
            </a:r>
            <a:r>
              <a:rPr lang="en-US" sz="1600" b="0" i="0" u="none" strike="noStrike" cap="none">
                <a:solidFill>
                  <a:srgbClr val="000000"/>
                </a:solidFill>
                <a:latin typeface="Times New Roman"/>
                <a:ea typeface="Times New Roman"/>
                <a:cs typeface="Times New Roman"/>
                <a:sym typeface="Times New Roman"/>
              </a:rPr>
              <a:t>Shows some of the </a:t>
            </a:r>
            <a:r>
              <a:rPr lang="en-US" sz="1600" b="0" i="0" u="none" strike="noStrike" cap="none">
                <a:solidFill>
                  <a:srgbClr val="222222"/>
                </a:solidFill>
                <a:latin typeface="Times New Roman"/>
                <a:ea typeface="Times New Roman"/>
                <a:cs typeface="Times New Roman"/>
                <a:sym typeface="Times New Roman"/>
              </a:rPr>
              <a:t>PAN (Personal Area Network) appliances</a:t>
            </a:r>
            <a:r>
              <a:rPr lang="en-US" sz="1600" b="0" i="0" u="none" strike="noStrike" cap="none">
                <a:solidFill>
                  <a:srgbClr val="000000"/>
                </a:solidFill>
                <a:latin typeface="Times New Roman"/>
                <a:ea typeface="Times New Roman"/>
                <a:cs typeface="Times New Roman"/>
                <a:sym typeface="Times New Roman"/>
              </a:rPr>
              <a:t>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6"/>
          <p:cNvSpPr txBox="1">
            <a:spLocks noGrp="1"/>
          </p:cNvSpPr>
          <p:nvPr>
            <p:ph type="title"/>
          </p:nvPr>
        </p:nvSpPr>
        <p:spPr>
          <a:xfrm>
            <a:off x="0" y="0"/>
            <a:ext cx="5486040" cy="914040"/>
          </a:xfrm>
          <a:prstGeom prst="rect">
            <a:avLst/>
          </a:prstGeom>
          <a:noFill/>
          <a:ln>
            <a:noFill/>
          </a:ln>
        </p:spPr>
        <p:txBody>
          <a:bodyPr spcFirstLastPara="1" wrap="square" lIns="0" tIns="0" rIns="0" bIns="0" anchor="ctr" anchorCtr="0">
            <a:noAutofit/>
          </a:bodyPr>
          <a:lstStyle/>
          <a:p>
            <a:pPr marL="0" lvl="0" indent="0" algn="ctr" rtl="0">
              <a:lnSpc>
                <a:spcPct val="90000"/>
              </a:lnSpc>
              <a:spcBef>
                <a:spcPts val="0"/>
              </a:spcBef>
              <a:spcAft>
                <a:spcPts val="0"/>
              </a:spcAft>
              <a:buClr>
                <a:schemeClr val="dk1"/>
              </a:buClr>
              <a:buSzPts val="2800"/>
              <a:buFont typeface="Times New Roman"/>
              <a:buNone/>
            </a:pPr>
            <a:r>
              <a:rPr lang="en-US" sz="3200" b="1"/>
              <a:t>Local Area Network</a:t>
            </a:r>
            <a:endParaRPr sz="3200"/>
          </a:p>
        </p:txBody>
      </p:sp>
      <p:sp>
        <p:nvSpPr>
          <p:cNvPr id="201" name="Google Shape;201;p6"/>
          <p:cNvSpPr txBox="1">
            <a:spLocks noGrp="1"/>
          </p:cNvSpPr>
          <p:nvPr>
            <p:ph type="body" idx="1"/>
          </p:nvPr>
        </p:nvSpPr>
        <p:spPr>
          <a:xfrm>
            <a:off x="262011" y="914040"/>
            <a:ext cx="4517602" cy="4669934"/>
          </a:xfrm>
          <a:prstGeom prst="rect">
            <a:avLst/>
          </a:prstGeom>
          <a:noFill/>
          <a:ln>
            <a:noFill/>
          </a:ln>
        </p:spPr>
        <p:txBody>
          <a:bodyPr spcFirstLastPara="1" wrap="square" lIns="0" tIns="0" rIns="0" bIns="0" anchor="ctr" anchorCtr="0">
            <a:normAutofit/>
          </a:bodyPr>
          <a:lstStyle/>
          <a:p>
            <a:pPr marL="0" marR="0" lvl="0" indent="0" algn="just" rtl="0">
              <a:lnSpc>
                <a:spcPct val="90000"/>
              </a:lnSpc>
              <a:spcBef>
                <a:spcPts val="0"/>
              </a:spcBef>
              <a:spcAft>
                <a:spcPts val="0"/>
              </a:spcAft>
              <a:buClr>
                <a:srgbClr val="222222"/>
              </a:buClr>
              <a:buSzPts val="3000"/>
              <a:buFont typeface="Times New Roman"/>
              <a:buNone/>
            </a:pPr>
            <a:r>
              <a:rPr lang="en-US" sz="2400" b="0" i="0" u="none" strike="noStrike" cap="none" dirty="0">
                <a:solidFill>
                  <a:srgbClr val="222222"/>
                </a:solidFill>
                <a:latin typeface="Times New Roman"/>
                <a:ea typeface="Times New Roman"/>
                <a:cs typeface="Times New Roman"/>
                <a:sym typeface="Times New Roman"/>
              </a:rPr>
              <a:t>A group of computer and peripheral devices which are connected in a limited area such as school, laboratory, home, and office building. </a:t>
            </a:r>
            <a:endParaRPr sz="2400" dirty="0"/>
          </a:p>
          <a:p>
            <a:pPr marL="0" marR="0" lvl="0" indent="0" algn="just" rtl="0">
              <a:lnSpc>
                <a:spcPct val="90000"/>
              </a:lnSpc>
              <a:spcBef>
                <a:spcPts val="0"/>
              </a:spcBef>
              <a:spcAft>
                <a:spcPts val="0"/>
              </a:spcAft>
              <a:buClr>
                <a:schemeClr val="dk1"/>
              </a:buClr>
              <a:buSzPts val="3000"/>
              <a:buFont typeface="Times New Roman"/>
              <a:buNone/>
            </a:pPr>
            <a:endParaRPr sz="2400" b="0" i="0" u="none" strike="noStrike" cap="none" dirty="0">
              <a:solidFill>
                <a:srgbClr val="222222"/>
              </a:solidFill>
              <a:latin typeface="Times New Roman"/>
              <a:ea typeface="Times New Roman"/>
              <a:cs typeface="Times New Roman"/>
              <a:sym typeface="Times New Roman"/>
            </a:endParaRPr>
          </a:p>
          <a:p>
            <a:pPr marL="0" marR="0" lvl="0" indent="0" algn="just" rtl="0">
              <a:lnSpc>
                <a:spcPct val="90000"/>
              </a:lnSpc>
              <a:spcBef>
                <a:spcPts val="0"/>
              </a:spcBef>
              <a:spcAft>
                <a:spcPts val="0"/>
              </a:spcAft>
              <a:buClr>
                <a:srgbClr val="222222"/>
              </a:buClr>
              <a:buSzPts val="3000"/>
              <a:buFont typeface="Times New Roman"/>
              <a:buNone/>
            </a:pPr>
            <a:r>
              <a:rPr lang="en-US" sz="2400" b="0" i="0" u="none" strike="noStrike" cap="none" dirty="0">
                <a:solidFill>
                  <a:srgbClr val="222222"/>
                </a:solidFill>
                <a:latin typeface="Times New Roman"/>
                <a:ea typeface="Times New Roman"/>
                <a:cs typeface="Times New Roman"/>
                <a:sym typeface="Times New Roman"/>
              </a:rPr>
              <a:t>The simplest type of LAN network is to connect computers and a printer in someone’s home or office.</a:t>
            </a:r>
            <a:endParaRPr sz="2400" dirty="0"/>
          </a:p>
          <a:p>
            <a:pPr marL="0" marR="0" lvl="0" indent="0" algn="l" rtl="0">
              <a:lnSpc>
                <a:spcPct val="90000"/>
              </a:lnSpc>
              <a:spcBef>
                <a:spcPts val="0"/>
              </a:spcBef>
              <a:spcAft>
                <a:spcPts val="0"/>
              </a:spcAft>
              <a:buClr>
                <a:schemeClr val="dk1"/>
              </a:buClr>
              <a:buSzPts val="2800"/>
              <a:buFont typeface="Times New Roman"/>
              <a:buNone/>
            </a:pPr>
            <a:endParaRPr sz="2400" b="0" i="0" u="none" strike="noStrike" cap="none" dirty="0">
              <a:solidFill>
                <a:schemeClr val="dk1"/>
              </a:solidFill>
              <a:latin typeface="Times New Roman"/>
              <a:ea typeface="Times New Roman"/>
              <a:cs typeface="Times New Roman"/>
              <a:sym typeface="Times New Roman"/>
            </a:endParaRPr>
          </a:p>
        </p:txBody>
      </p:sp>
      <p:pic>
        <p:nvPicPr>
          <p:cNvPr id="202" name="Google Shape;202;p6" descr="Image result for Lan network diagram"/>
          <p:cNvPicPr preferRelativeResize="0"/>
          <p:nvPr/>
        </p:nvPicPr>
        <p:blipFill rotWithShape="1">
          <a:blip r:embed="rId3">
            <a:alphaModFix/>
          </a:blip>
          <a:srcRect/>
          <a:stretch/>
        </p:blipFill>
        <p:spPr>
          <a:xfrm>
            <a:off x="5041624" y="1519967"/>
            <a:ext cx="3760852" cy="4047000"/>
          </a:xfrm>
          <a:prstGeom prst="rect">
            <a:avLst/>
          </a:prstGeom>
          <a:noFill/>
          <a:ln>
            <a:noFill/>
          </a:ln>
        </p:spPr>
      </p:pic>
      <p:sp>
        <p:nvSpPr>
          <p:cNvPr id="203" name="Google Shape;203;p6"/>
          <p:cNvSpPr txBox="1"/>
          <p:nvPr/>
        </p:nvSpPr>
        <p:spPr>
          <a:xfrm>
            <a:off x="5108713" y="6019005"/>
            <a:ext cx="4007828"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600" b="1" i="0" u="none" strike="noStrike" cap="none">
                <a:solidFill>
                  <a:srgbClr val="000000"/>
                </a:solidFill>
                <a:latin typeface="Times New Roman"/>
                <a:ea typeface="Times New Roman"/>
                <a:cs typeface="Times New Roman"/>
                <a:sym typeface="Times New Roman"/>
              </a:rPr>
              <a:t>Figure 10</a:t>
            </a:r>
            <a:r>
              <a:rPr lang="en-US" sz="1600" b="0" i="0" u="none" strike="noStrike" cap="none">
                <a:solidFill>
                  <a:srgbClr val="000000"/>
                </a:solidFill>
                <a:latin typeface="Times New Roman"/>
                <a:ea typeface="Times New Roman"/>
                <a:cs typeface="Times New Roman"/>
                <a:sym typeface="Times New Roman"/>
              </a:rPr>
              <a:t> </a:t>
            </a:r>
            <a:r>
              <a:rPr lang="en-US" sz="1600" b="0" i="0" u="none" strike="noStrike" cap="none">
                <a:solidFill>
                  <a:srgbClr val="222222"/>
                </a:solidFill>
                <a:latin typeface="Times New Roman"/>
                <a:ea typeface="Times New Roman"/>
                <a:cs typeface="Times New Roman"/>
                <a:sym typeface="Times New Roman"/>
              </a:rPr>
              <a:t>The simplest type of LAN network</a:t>
            </a:r>
            <a:r>
              <a:rPr lang="en-US" sz="1600" b="0" i="0" u="none" strike="noStrike" cap="none">
                <a:solidFill>
                  <a:srgbClr val="000000"/>
                </a:solidFill>
                <a:latin typeface="Times New Roman"/>
                <a:ea typeface="Times New Roman"/>
                <a:cs typeface="Times New Roman"/>
                <a:sym typeface="Times New Roman"/>
              </a:rPr>
              <a:t>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p7"/>
          <p:cNvSpPr txBox="1">
            <a:spLocks noGrp="1"/>
          </p:cNvSpPr>
          <p:nvPr>
            <p:ph type="body" idx="1"/>
          </p:nvPr>
        </p:nvSpPr>
        <p:spPr>
          <a:xfrm>
            <a:off x="457199" y="1308100"/>
            <a:ext cx="4015801" cy="4273700"/>
          </a:xfrm>
          <a:prstGeom prst="rect">
            <a:avLst/>
          </a:prstGeom>
          <a:noFill/>
          <a:ln>
            <a:noFill/>
          </a:ln>
        </p:spPr>
        <p:txBody>
          <a:bodyPr spcFirstLastPara="1" wrap="square" lIns="0" tIns="0" rIns="0" bIns="0" anchor="ctr" anchorCtr="0">
            <a:noAutofit/>
          </a:bodyPr>
          <a:lstStyle/>
          <a:p>
            <a:pPr marL="0" marR="0" lvl="0" indent="0" algn="just" rtl="0">
              <a:lnSpc>
                <a:spcPct val="90000"/>
              </a:lnSpc>
              <a:spcBef>
                <a:spcPts val="0"/>
              </a:spcBef>
              <a:spcAft>
                <a:spcPts val="0"/>
              </a:spcAft>
              <a:buClr>
                <a:srgbClr val="222222"/>
              </a:buClr>
              <a:buSzPts val="2400"/>
              <a:buFont typeface="Times New Roman"/>
              <a:buNone/>
            </a:pPr>
            <a:r>
              <a:rPr lang="en-US" sz="2400" b="1" i="0" u="none" strike="noStrike" cap="none" dirty="0">
                <a:solidFill>
                  <a:srgbClr val="222222"/>
                </a:solidFill>
                <a:latin typeface="Times New Roman"/>
                <a:ea typeface="Times New Roman"/>
                <a:cs typeface="Times New Roman"/>
                <a:sym typeface="Times New Roman"/>
              </a:rPr>
              <a:t>Characteristics of LAN</a:t>
            </a:r>
            <a:endParaRPr dirty="0">
              <a:latin typeface="Times New Roman"/>
              <a:ea typeface="Times New Roman"/>
              <a:cs typeface="Times New Roman"/>
              <a:sym typeface="Times New Roman"/>
            </a:endParaRPr>
          </a:p>
          <a:p>
            <a:pPr marL="0" marR="0" lvl="0" indent="0" algn="just" rtl="0">
              <a:lnSpc>
                <a:spcPct val="90000"/>
              </a:lnSpc>
              <a:spcBef>
                <a:spcPts val="0"/>
              </a:spcBef>
              <a:spcAft>
                <a:spcPts val="0"/>
              </a:spcAft>
              <a:buClr>
                <a:srgbClr val="222222"/>
              </a:buClr>
              <a:buSzPts val="2400"/>
              <a:buFont typeface="Times New Roman"/>
              <a:buNone/>
            </a:pPr>
            <a:r>
              <a:rPr lang="en-US" sz="2400" b="0" i="0" u="none" strike="noStrike" cap="none" dirty="0">
                <a:solidFill>
                  <a:srgbClr val="222222"/>
                </a:solidFill>
                <a:latin typeface="Times New Roman"/>
                <a:ea typeface="Times New Roman"/>
                <a:cs typeface="Times New Roman"/>
                <a:sym typeface="Times New Roman"/>
              </a:rPr>
              <a:t>Here are the important characteristics of a LAN network:</a:t>
            </a:r>
            <a:endParaRPr dirty="0">
              <a:latin typeface="Times New Roman"/>
              <a:ea typeface="Times New Roman"/>
              <a:cs typeface="Times New Roman"/>
              <a:sym typeface="Times New Roman"/>
            </a:endParaRPr>
          </a:p>
          <a:p>
            <a:pPr marL="0" marR="0" lvl="0" indent="0" algn="just" rtl="0">
              <a:lnSpc>
                <a:spcPct val="90000"/>
              </a:lnSpc>
              <a:spcBef>
                <a:spcPts val="0"/>
              </a:spcBef>
              <a:spcAft>
                <a:spcPts val="0"/>
              </a:spcAft>
              <a:buClr>
                <a:srgbClr val="222222"/>
              </a:buClr>
              <a:buSzPts val="2400"/>
              <a:buFont typeface="Arial"/>
              <a:buChar char="•"/>
            </a:pPr>
            <a:r>
              <a:rPr lang="en-US" sz="2400" b="0" i="0" u="none" strike="noStrike" cap="none" dirty="0">
                <a:solidFill>
                  <a:srgbClr val="222222"/>
                </a:solidFill>
                <a:latin typeface="Times New Roman"/>
                <a:ea typeface="Times New Roman"/>
                <a:cs typeface="Times New Roman"/>
                <a:sym typeface="Times New Roman"/>
              </a:rPr>
              <a:t>It is a private network, so an outside regulatory body never controls it.</a:t>
            </a:r>
            <a:endParaRPr dirty="0">
              <a:latin typeface="Times New Roman"/>
              <a:ea typeface="Times New Roman"/>
              <a:cs typeface="Times New Roman"/>
              <a:sym typeface="Times New Roman"/>
            </a:endParaRPr>
          </a:p>
          <a:p>
            <a:pPr marL="0" marR="0" lvl="0" indent="0" algn="just" rtl="0">
              <a:lnSpc>
                <a:spcPct val="90000"/>
              </a:lnSpc>
              <a:spcBef>
                <a:spcPts val="0"/>
              </a:spcBef>
              <a:spcAft>
                <a:spcPts val="0"/>
              </a:spcAft>
              <a:buClr>
                <a:srgbClr val="222222"/>
              </a:buClr>
              <a:buSzPts val="2400"/>
              <a:buFont typeface="Arial"/>
              <a:buChar char="•"/>
            </a:pPr>
            <a:r>
              <a:rPr lang="en-US" sz="2400" b="0" i="0" u="none" strike="noStrike" cap="none" dirty="0">
                <a:solidFill>
                  <a:srgbClr val="222222"/>
                </a:solidFill>
                <a:latin typeface="Times New Roman"/>
                <a:ea typeface="Times New Roman"/>
                <a:cs typeface="Times New Roman"/>
                <a:sym typeface="Times New Roman"/>
              </a:rPr>
              <a:t>LAN operates at a relatively higher speed compared to other WAN systems.</a:t>
            </a:r>
            <a:endParaRPr dirty="0">
              <a:latin typeface="Times New Roman"/>
              <a:ea typeface="Times New Roman"/>
              <a:cs typeface="Times New Roman"/>
              <a:sym typeface="Times New Roman"/>
            </a:endParaRPr>
          </a:p>
          <a:p>
            <a:pPr marL="0" marR="0" lvl="0" indent="0" algn="just" rtl="0">
              <a:lnSpc>
                <a:spcPct val="90000"/>
              </a:lnSpc>
              <a:spcBef>
                <a:spcPts val="0"/>
              </a:spcBef>
              <a:spcAft>
                <a:spcPts val="0"/>
              </a:spcAft>
              <a:buClr>
                <a:schemeClr val="dk1"/>
              </a:buClr>
              <a:buSzPts val="2800"/>
              <a:buFont typeface="Times New Roman"/>
              <a:buNone/>
            </a:pPr>
            <a:endParaRPr sz="2800" b="0" i="0" u="none" strike="noStrike" cap="none" dirty="0">
              <a:solidFill>
                <a:schemeClr val="dk1"/>
              </a:solidFill>
              <a:latin typeface="Times New Roman"/>
              <a:ea typeface="Times New Roman"/>
              <a:cs typeface="Times New Roman"/>
              <a:sym typeface="Times New Roman"/>
            </a:endParaRPr>
          </a:p>
        </p:txBody>
      </p:sp>
      <p:pic>
        <p:nvPicPr>
          <p:cNvPr id="209" name="Google Shape;209;p7" descr="See the source image"/>
          <p:cNvPicPr preferRelativeResize="0"/>
          <p:nvPr/>
        </p:nvPicPr>
        <p:blipFill rotWithShape="1">
          <a:blip r:embed="rId3">
            <a:alphaModFix/>
          </a:blip>
          <a:srcRect/>
          <a:stretch/>
        </p:blipFill>
        <p:spPr>
          <a:xfrm>
            <a:off x="4782239" y="1764960"/>
            <a:ext cx="3810000" cy="2857500"/>
          </a:xfrm>
          <a:prstGeom prst="rect">
            <a:avLst/>
          </a:prstGeom>
          <a:noFill/>
          <a:ln>
            <a:noFill/>
          </a:ln>
        </p:spPr>
      </p:pic>
      <p:sp>
        <p:nvSpPr>
          <p:cNvPr id="210" name="Google Shape;210;p7"/>
          <p:cNvSpPr txBox="1">
            <a:spLocks noGrp="1"/>
          </p:cNvSpPr>
          <p:nvPr>
            <p:ph type="title"/>
          </p:nvPr>
        </p:nvSpPr>
        <p:spPr>
          <a:xfrm>
            <a:off x="0" y="0"/>
            <a:ext cx="5486040" cy="914040"/>
          </a:xfrm>
          <a:prstGeom prst="rect">
            <a:avLst/>
          </a:prstGeom>
          <a:noFill/>
          <a:ln>
            <a:noFill/>
          </a:ln>
        </p:spPr>
        <p:txBody>
          <a:bodyPr spcFirstLastPara="1" wrap="square" lIns="0" tIns="0" rIns="0" bIns="0" anchor="ctr" anchorCtr="0">
            <a:noAutofit/>
          </a:bodyPr>
          <a:lstStyle/>
          <a:p>
            <a:pPr marL="0" lvl="0" indent="0" algn="ctr" rtl="0">
              <a:lnSpc>
                <a:spcPct val="90000"/>
              </a:lnSpc>
              <a:spcBef>
                <a:spcPts val="0"/>
              </a:spcBef>
              <a:spcAft>
                <a:spcPts val="0"/>
              </a:spcAft>
              <a:buClr>
                <a:schemeClr val="dk1"/>
              </a:buClr>
              <a:buSzPts val="2800"/>
              <a:buFont typeface="Times New Roman"/>
              <a:buNone/>
            </a:pPr>
            <a:r>
              <a:rPr lang="en-US" sz="3200" b="1"/>
              <a:t>Local Area Network</a:t>
            </a:r>
            <a:endParaRPr sz="3200"/>
          </a:p>
        </p:txBody>
      </p:sp>
      <p:sp>
        <p:nvSpPr>
          <p:cNvPr id="211" name="Google Shape;211;p7"/>
          <p:cNvSpPr txBox="1"/>
          <p:nvPr/>
        </p:nvSpPr>
        <p:spPr>
          <a:xfrm>
            <a:off x="3185775" y="4860700"/>
            <a:ext cx="5958300" cy="338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600" b="1" i="0" u="none" strike="noStrike" cap="none">
                <a:solidFill>
                  <a:srgbClr val="222222"/>
                </a:solidFill>
                <a:latin typeface="Times New Roman"/>
                <a:ea typeface="Times New Roman"/>
                <a:cs typeface="Times New Roman"/>
                <a:sym typeface="Times New Roman"/>
              </a:rPr>
              <a:t>Figure 11</a:t>
            </a:r>
            <a:r>
              <a:rPr lang="en-US" sz="1600" b="0" i="0" u="none" strike="noStrike" cap="none">
                <a:solidFill>
                  <a:srgbClr val="222222"/>
                </a:solidFill>
                <a:latin typeface="Times New Roman"/>
                <a:ea typeface="Times New Roman"/>
                <a:cs typeface="Times New Roman"/>
                <a:sym typeface="Times New Roman"/>
              </a:rPr>
              <a:t> Generic workflow of the simplest type of LAN network </a:t>
            </a:r>
            <a:endParaRPr sz="1600" b="0" i="0" u="none" strike="noStrike" cap="none">
              <a:solidFill>
                <a:srgbClr val="000000"/>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8"/>
          <p:cNvSpPr txBox="1">
            <a:spLocks noGrp="1"/>
          </p:cNvSpPr>
          <p:nvPr>
            <p:ph type="title"/>
          </p:nvPr>
        </p:nvSpPr>
        <p:spPr>
          <a:xfrm>
            <a:off x="0" y="0"/>
            <a:ext cx="6381946" cy="91404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Clr>
                <a:schemeClr val="dk1"/>
              </a:buClr>
              <a:buSzPts val="2800"/>
              <a:buFont typeface="Times New Roman"/>
              <a:buNone/>
            </a:pPr>
            <a:r>
              <a:rPr lang="en-US" b="1"/>
              <a:t>Advantages and Disadvantages of LAN</a:t>
            </a:r>
            <a:endParaRPr b="1"/>
          </a:p>
        </p:txBody>
      </p:sp>
      <p:pic>
        <p:nvPicPr>
          <p:cNvPr id="217" name="Google Shape;217;p8"/>
          <p:cNvPicPr preferRelativeResize="0"/>
          <p:nvPr/>
        </p:nvPicPr>
        <p:blipFill rotWithShape="1">
          <a:blip r:embed="rId3">
            <a:alphaModFix/>
          </a:blip>
          <a:srcRect l="3791" t="11779" r="3586" b="1202"/>
          <a:stretch/>
        </p:blipFill>
        <p:spPr>
          <a:xfrm>
            <a:off x="923828" y="1511648"/>
            <a:ext cx="7051249" cy="4247263"/>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9"/>
          <p:cNvSpPr txBox="1">
            <a:spLocks noGrp="1"/>
          </p:cNvSpPr>
          <p:nvPr>
            <p:ph type="title"/>
          </p:nvPr>
        </p:nvSpPr>
        <p:spPr>
          <a:xfrm>
            <a:off x="0" y="0"/>
            <a:ext cx="5486040" cy="91404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Clr>
                <a:schemeClr val="dk1"/>
              </a:buClr>
              <a:buSzPts val="2800"/>
              <a:buFont typeface="Times New Roman"/>
              <a:buNone/>
            </a:pPr>
            <a:r>
              <a:rPr lang="en-US" b="1"/>
              <a:t>WAN:Wide Area Network</a:t>
            </a:r>
            <a:endParaRPr b="1"/>
          </a:p>
        </p:txBody>
      </p:sp>
      <p:sp>
        <p:nvSpPr>
          <p:cNvPr id="223" name="Google Shape;223;p9"/>
          <p:cNvSpPr txBox="1">
            <a:spLocks noGrp="1"/>
          </p:cNvSpPr>
          <p:nvPr>
            <p:ph type="body" idx="1"/>
          </p:nvPr>
        </p:nvSpPr>
        <p:spPr>
          <a:xfrm>
            <a:off x="351999" y="1150525"/>
            <a:ext cx="8657529" cy="1200600"/>
          </a:xfrm>
          <a:prstGeom prst="rect">
            <a:avLst/>
          </a:prstGeom>
          <a:noFill/>
          <a:ln>
            <a:noFill/>
          </a:ln>
        </p:spPr>
        <p:txBody>
          <a:bodyPr spcFirstLastPara="1" wrap="square" lIns="91425" tIns="45700" rIns="91425" bIns="45700" anchor="ctr" anchorCtr="0">
            <a:spAutoFit/>
          </a:bodyPr>
          <a:lstStyle/>
          <a:p>
            <a:pPr marL="0" marR="0" lvl="0" indent="0" rtl="0">
              <a:lnSpc>
                <a:spcPct val="100000"/>
              </a:lnSpc>
              <a:spcBef>
                <a:spcPts val="0"/>
              </a:spcBef>
              <a:spcAft>
                <a:spcPts val="0"/>
              </a:spcAft>
              <a:buClr>
                <a:schemeClr val="dk1"/>
              </a:buClr>
              <a:buSzPts val="1800"/>
              <a:buFont typeface="Times New Roman"/>
              <a:buNone/>
            </a:pPr>
            <a:r>
              <a:rPr lang="en-US" sz="1800" b="0" i="0" u="none" strike="noStrike" cap="none" dirty="0">
                <a:solidFill>
                  <a:schemeClr val="dk1"/>
                </a:solidFill>
                <a:latin typeface="Times New Roman"/>
                <a:ea typeface="Times New Roman"/>
                <a:cs typeface="Times New Roman"/>
                <a:sym typeface="Times New Roman"/>
              </a:rPr>
              <a:t> WAN is another  important computer network that which is spread across a large geographical area.  </a:t>
            </a:r>
            <a:br>
              <a:rPr lang="en-US" sz="1800" b="0" i="0" u="none" strike="noStrike" cap="none" dirty="0">
                <a:solidFill>
                  <a:schemeClr val="dk1"/>
                </a:solidFill>
                <a:latin typeface="Times New Roman"/>
                <a:ea typeface="Times New Roman"/>
                <a:cs typeface="Times New Roman"/>
                <a:sym typeface="Times New Roman"/>
              </a:rPr>
            </a:br>
            <a:endParaRPr sz="1800" b="0" i="0" u="none" strike="noStrike" cap="none" dirty="0">
              <a:solidFill>
                <a:schemeClr val="dk1"/>
              </a:solidFill>
              <a:latin typeface="Times New Roman"/>
              <a:ea typeface="Times New Roman"/>
              <a:cs typeface="Times New Roman"/>
              <a:sym typeface="Times New Roman"/>
            </a:endParaRPr>
          </a:p>
          <a:p>
            <a:pPr marL="0" marR="0" lvl="0" indent="0" rtl="0">
              <a:lnSpc>
                <a:spcPct val="100000"/>
              </a:lnSpc>
              <a:spcBef>
                <a:spcPts val="0"/>
              </a:spcBef>
              <a:spcAft>
                <a:spcPts val="0"/>
              </a:spcAft>
              <a:buClr>
                <a:schemeClr val="dk1"/>
              </a:buClr>
              <a:buSzPts val="1800"/>
              <a:buFont typeface="Arial"/>
              <a:buNone/>
            </a:pPr>
            <a:endParaRPr sz="1800" b="0" i="0" u="none" strike="noStrike" cap="none" dirty="0">
              <a:solidFill>
                <a:schemeClr val="dk1"/>
              </a:solidFill>
              <a:latin typeface="Arial"/>
              <a:ea typeface="Arial"/>
              <a:cs typeface="Arial"/>
              <a:sym typeface="Arial"/>
            </a:endParaRPr>
          </a:p>
        </p:txBody>
      </p:sp>
      <p:pic>
        <p:nvPicPr>
          <p:cNvPr id="224" name="Google Shape;224;p9" descr="See the source image"/>
          <p:cNvPicPr preferRelativeResize="0"/>
          <p:nvPr/>
        </p:nvPicPr>
        <p:blipFill rotWithShape="1">
          <a:blip r:embed="rId3">
            <a:alphaModFix/>
          </a:blip>
          <a:srcRect/>
          <a:stretch/>
        </p:blipFill>
        <p:spPr>
          <a:xfrm>
            <a:off x="665032" y="2161091"/>
            <a:ext cx="7671336" cy="2862322"/>
          </a:xfrm>
          <a:prstGeom prst="rect">
            <a:avLst/>
          </a:prstGeom>
          <a:noFill/>
          <a:ln>
            <a:noFill/>
          </a:ln>
        </p:spPr>
      </p:pic>
      <p:sp>
        <p:nvSpPr>
          <p:cNvPr id="225" name="Google Shape;225;p9"/>
          <p:cNvSpPr txBox="1"/>
          <p:nvPr/>
        </p:nvSpPr>
        <p:spPr>
          <a:xfrm>
            <a:off x="2482785" y="4898855"/>
            <a:ext cx="4681200" cy="338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600" b="1" i="0" u="none" strike="noStrike" cap="none">
                <a:solidFill>
                  <a:srgbClr val="222222"/>
                </a:solidFill>
                <a:latin typeface="Times New Roman"/>
                <a:ea typeface="Times New Roman"/>
                <a:cs typeface="Times New Roman"/>
                <a:sym typeface="Times New Roman"/>
              </a:rPr>
              <a:t>Figure 12 </a:t>
            </a:r>
            <a:r>
              <a:rPr lang="en-US" sz="1600" b="0" i="0" u="none" strike="noStrike" cap="none">
                <a:solidFill>
                  <a:srgbClr val="222222"/>
                </a:solidFill>
                <a:latin typeface="Times New Roman"/>
                <a:ea typeface="Times New Roman"/>
                <a:cs typeface="Times New Roman"/>
                <a:sym typeface="Times New Roman"/>
              </a:rPr>
              <a:t>The simplest type of WAN network </a:t>
            </a:r>
            <a:endParaRPr sz="1600" b="0" i="0" u="none" strike="noStrike" cap="none">
              <a:solidFill>
                <a:srgbClr val="000000"/>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49"/>
          <p:cNvSpPr txBox="1">
            <a:spLocks noGrp="1"/>
          </p:cNvSpPr>
          <p:nvPr>
            <p:ph type="title"/>
          </p:nvPr>
        </p:nvSpPr>
        <p:spPr>
          <a:xfrm>
            <a:off x="0" y="0"/>
            <a:ext cx="5486040" cy="91404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Clr>
                <a:schemeClr val="dk1"/>
              </a:buClr>
              <a:buSzPts val="1800"/>
              <a:buNone/>
            </a:pPr>
            <a:r>
              <a:rPr lang="en-US" b="1"/>
              <a:t>Intranets and Extranets</a:t>
            </a:r>
            <a:endParaRPr b="1"/>
          </a:p>
        </p:txBody>
      </p:sp>
      <p:sp>
        <p:nvSpPr>
          <p:cNvPr id="231" name="Google Shape;231;p49"/>
          <p:cNvSpPr txBox="1">
            <a:spLocks noGrp="1"/>
          </p:cNvSpPr>
          <p:nvPr>
            <p:ph type="body" idx="2"/>
          </p:nvPr>
        </p:nvSpPr>
        <p:spPr>
          <a:xfrm>
            <a:off x="104503" y="914040"/>
            <a:ext cx="8389594" cy="4872806"/>
          </a:xfrm>
          <a:prstGeom prst="rect">
            <a:avLst/>
          </a:prstGeom>
          <a:noFill/>
          <a:ln>
            <a:noFill/>
          </a:ln>
        </p:spPr>
        <p:txBody>
          <a:bodyPr spcFirstLastPara="1" wrap="square" lIns="0" tIns="0" rIns="0" bIns="0" anchor="t" anchorCtr="0">
            <a:noAutofit/>
          </a:bodyPr>
          <a:lstStyle/>
          <a:p>
            <a:pPr marL="114300" lvl="0" indent="0" algn="just" rtl="0">
              <a:lnSpc>
                <a:spcPct val="90000"/>
              </a:lnSpc>
              <a:spcBef>
                <a:spcPts val="1000"/>
              </a:spcBef>
              <a:spcAft>
                <a:spcPts val="0"/>
              </a:spcAft>
              <a:buSzPts val="1800"/>
              <a:buNone/>
            </a:pPr>
            <a:r>
              <a:rPr lang="en-US" sz="2000">
                <a:latin typeface="Times New Roman"/>
                <a:ea typeface="Times New Roman"/>
                <a:cs typeface="Times New Roman"/>
                <a:sym typeface="Times New Roman"/>
              </a:rPr>
              <a:t>Two other terms are similar to the term internet: intranet and extranet.</a:t>
            </a:r>
            <a:endParaRPr/>
          </a:p>
          <a:p>
            <a:pPr marL="114300" lvl="0" indent="0" algn="just" rtl="0">
              <a:lnSpc>
                <a:spcPct val="90000"/>
              </a:lnSpc>
              <a:spcBef>
                <a:spcPts val="1000"/>
              </a:spcBef>
              <a:spcAft>
                <a:spcPts val="0"/>
              </a:spcAft>
              <a:buSzPts val="1800"/>
              <a:buNone/>
            </a:pPr>
            <a:endParaRPr sz="2000">
              <a:latin typeface="Times New Roman"/>
              <a:ea typeface="Times New Roman"/>
              <a:cs typeface="Times New Roman"/>
              <a:sym typeface="Times New Roman"/>
            </a:endParaRPr>
          </a:p>
          <a:p>
            <a:pPr marL="114300" lvl="0" indent="0" algn="just" rtl="0">
              <a:lnSpc>
                <a:spcPct val="90000"/>
              </a:lnSpc>
              <a:spcBef>
                <a:spcPts val="1000"/>
              </a:spcBef>
              <a:spcAft>
                <a:spcPts val="0"/>
              </a:spcAft>
              <a:buSzPts val="1800"/>
              <a:buNone/>
            </a:pPr>
            <a:r>
              <a:rPr lang="en-US" sz="2000" b="1">
                <a:latin typeface="Times New Roman"/>
                <a:ea typeface="Times New Roman"/>
                <a:cs typeface="Times New Roman"/>
                <a:sym typeface="Times New Roman"/>
              </a:rPr>
              <a:t>Intranet: </a:t>
            </a:r>
            <a:r>
              <a:rPr lang="en-US" sz="2000">
                <a:latin typeface="Times New Roman"/>
                <a:ea typeface="Times New Roman"/>
                <a:cs typeface="Times New Roman"/>
                <a:sym typeface="Times New Roman"/>
              </a:rPr>
              <a:t>It is a term often used to refer to a private connection of LANs and WANs that belong to an organization. An intranet is designed to be accessible only by the organization's members, employees, or others with authorization. </a:t>
            </a:r>
            <a:endParaRPr/>
          </a:p>
          <a:p>
            <a:pPr marL="114300" lvl="0" indent="0" algn="just" rtl="0">
              <a:lnSpc>
                <a:spcPct val="90000"/>
              </a:lnSpc>
              <a:spcBef>
                <a:spcPts val="1000"/>
              </a:spcBef>
              <a:spcAft>
                <a:spcPts val="0"/>
              </a:spcAft>
              <a:buSzPts val="1800"/>
              <a:buNone/>
            </a:pPr>
            <a:r>
              <a:rPr lang="en-US" sz="2000" b="1">
                <a:latin typeface="Times New Roman"/>
                <a:ea typeface="Times New Roman"/>
                <a:cs typeface="Times New Roman"/>
                <a:sym typeface="Times New Roman"/>
              </a:rPr>
              <a:t>Extranet:</a:t>
            </a:r>
            <a:r>
              <a:rPr lang="en-US" sz="2000">
                <a:latin typeface="Times New Roman"/>
                <a:ea typeface="Times New Roman"/>
                <a:cs typeface="Times New Roman"/>
                <a:sym typeface="Times New Roman"/>
              </a:rPr>
              <a:t> An organization may use an extranet to provide secure and safe access to individuals who work for a different organization but require access to the organization’s data. Here are some examples of extranets:</a:t>
            </a:r>
            <a:endParaRPr/>
          </a:p>
          <a:p>
            <a:pPr marL="114300" lvl="0" indent="0" algn="just" rtl="0">
              <a:lnSpc>
                <a:spcPct val="90000"/>
              </a:lnSpc>
              <a:spcBef>
                <a:spcPts val="1000"/>
              </a:spcBef>
              <a:spcAft>
                <a:spcPts val="0"/>
              </a:spcAft>
              <a:buSzPts val="1800"/>
              <a:buNone/>
            </a:pPr>
            <a:r>
              <a:rPr lang="en-US" sz="2000">
                <a:latin typeface="Times New Roman"/>
                <a:ea typeface="Times New Roman"/>
                <a:cs typeface="Times New Roman"/>
                <a:sym typeface="Times New Roman"/>
              </a:rPr>
              <a:t>A company that is providing access to outside suppliers and contractors</a:t>
            </a:r>
            <a:endParaRPr/>
          </a:p>
          <a:p>
            <a:pPr marL="114300" lvl="0" indent="0" algn="just" rtl="0">
              <a:lnSpc>
                <a:spcPct val="90000"/>
              </a:lnSpc>
              <a:spcBef>
                <a:spcPts val="1000"/>
              </a:spcBef>
              <a:spcAft>
                <a:spcPts val="0"/>
              </a:spcAft>
              <a:buSzPts val="1800"/>
              <a:buNone/>
            </a:pPr>
            <a:r>
              <a:rPr lang="en-US" sz="2000">
                <a:latin typeface="Times New Roman"/>
                <a:ea typeface="Times New Roman"/>
                <a:cs typeface="Times New Roman"/>
                <a:sym typeface="Times New Roman"/>
              </a:rPr>
              <a:t>A hospital that is providing a booking system to doctors so they can make appointments for their patients</a:t>
            </a:r>
            <a:endParaRPr/>
          </a:p>
          <a:p>
            <a:pPr marL="114300" lvl="0" indent="0" algn="just" rtl="0">
              <a:lnSpc>
                <a:spcPct val="90000"/>
              </a:lnSpc>
              <a:spcBef>
                <a:spcPts val="1000"/>
              </a:spcBef>
              <a:spcAft>
                <a:spcPts val="0"/>
              </a:spcAft>
              <a:buSzPts val="1800"/>
              <a:buNone/>
            </a:pPr>
            <a:r>
              <a:rPr lang="en-US" sz="2000">
                <a:latin typeface="Times New Roman"/>
                <a:ea typeface="Times New Roman"/>
                <a:cs typeface="Times New Roman"/>
                <a:sym typeface="Times New Roman"/>
              </a:rPr>
              <a:t>A local office of education that provides budget and personnel information to the schools in its district</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50"/>
          <p:cNvSpPr txBox="1">
            <a:spLocks noGrp="1"/>
          </p:cNvSpPr>
          <p:nvPr>
            <p:ph type="title"/>
          </p:nvPr>
        </p:nvSpPr>
        <p:spPr>
          <a:xfrm>
            <a:off x="0" y="0"/>
            <a:ext cx="5486040" cy="91404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Clr>
                <a:schemeClr val="dk1"/>
              </a:buClr>
              <a:buSzPts val="1800"/>
              <a:buNone/>
            </a:pPr>
            <a:r>
              <a:rPr lang="en-US" b="1"/>
              <a:t>Intranets and Extranets</a:t>
            </a:r>
            <a:endParaRPr/>
          </a:p>
        </p:txBody>
      </p:sp>
      <p:pic>
        <p:nvPicPr>
          <p:cNvPr id="237" name="Google Shape;237;p50"/>
          <p:cNvPicPr preferRelativeResize="0"/>
          <p:nvPr/>
        </p:nvPicPr>
        <p:blipFill rotWithShape="1">
          <a:blip r:embed="rId3">
            <a:alphaModFix/>
          </a:blip>
          <a:srcRect/>
          <a:stretch/>
        </p:blipFill>
        <p:spPr>
          <a:xfrm>
            <a:off x="1880434" y="2286001"/>
            <a:ext cx="4761754" cy="3766930"/>
          </a:xfrm>
          <a:prstGeom prst="rect">
            <a:avLst/>
          </a:prstGeom>
          <a:noFill/>
          <a:ln>
            <a:noFill/>
          </a:ln>
        </p:spPr>
      </p:pic>
      <p:sp>
        <p:nvSpPr>
          <p:cNvPr id="238" name="Google Shape;238;p50"/>
          <p:cNvSpPr txBox="1"/>
          <p:nvPr/>
        </p:nvSpPr>
        <p:spPr>
          <a:xfrm>
            <a:off x="1" y="914040"/>
            <a:ext cx="9039496" cy="1754326"/>
          </a:xfrm>
          <a:prstGeom prst="rect">
            <a:avLst/>
          </a:prstGeom>
          <a:noFill/>
          <a:ln>
            <a:noFill/>
          </a:ln>
        </p:spPr>
        <p:txBody>
          <a:bodyPr spcFirstLastPara="1" wrap="square" lIns="91425" tIns="45700" rIns="91425" bIns="45700" anchor="t" anchorCtr="0">
            <a:spAutoFit/>
          </a:bodyPr>
          <a:lstStyle/>
          <a:p>
            <a:pPr marL="114300" marR="0" lvl="0" indent="0" algn="just" rtl="0">
              <a:lnSpc>
                <a:spcPct val="100000"/>
              </a:lnSpc>
              <a:spcBef>
                <a:spcPts val="0"/>
              </a:spcBef>
              <a:spcAft>
                <a:spcPts val="0"/>
              </a:spcAft>
              <a:buClr>
                <a:srgbClr val="000000"/>
              </a:buClr>
              <a:buSzPts val="1600"/>
              <a:buFont typeface="Arial"/>
              <a:buNone/>
            </a:pPr>
            <a:r>
              <a:rPr lang="en-US" sz="1600" b="0" i="0" u="none" strike="noStrike" cap="none">
                <a:solidFill>
                  <a:schemeClr val="dk1"/>
                </a:solidFill>
                <a:latin typeface="Times New Roman"/>
                <a:ea typeface="Times New Roman"/>
                <a:cs typeface="Times New Roman"/>
                <a:sym typeface="Times New Roman"/>
              </a:rPr>
              <a:t>The figure illustrates the levels of access that different groups have to a company intranet, a company extranet, and the internet.</a:t>
            </a:r>
            <a:endParaRPr/>
          </a:p>
          <a:p>
            <a:pPr marL="114300" marR="0" lvl="0" indent="0" algn="just" rtl="0">
              <a:lnSpc>
                <a:spcPct val="100000"/>
              </a:lnSpc>
              <a:spcBef>
                <a:spcPts val="0"/>
              </a:spcBef>
              <a:spcAft>
                <a:spcPts val="0"/>
              </a:spcAft>
              <a:buClr>
                <a:srgbClr val="000000"/>
              </a:buClr>
              <a:buSzPts val="1600"/>
              <a:buFont typeface="Arial"/>
              <a:buNone/>
            </a:pPr>
            <a:r>
              <a:rPr lang="en-US" sz="1600" b="0" i="0" u="none" strike="noStrike" cap="none">
                <a:solidFill>
                  <a:schemeClr val="dk1"/>
                </a:solidFill>
                <a:latin typeface="Times New Roman"/>
                <a:ea typeface="Times New Roman"/>
                <a:cs typeface="Times New Roman"/>
                <a:sym typeface="Times New Roman"/>
              </a:rPr>
              <a:t>A center circle is labeled Intranet and has company-only access. Surrounding that is another circle labeled Extranet which is accessible by suppliers, customers, and collaborators. Surrounding that is another circle labeled the Internet which is accessible by the world.</a:t>
            </a:r>
            <a:endParaRPr/>
          </a:p>
          <a:p>
            <a:pPr marL="114300" marR="0" lvl="0" indent="0" algn="just" rtl="0">
              <a:lnSpc>
                <a:spcPct val="100000"/>
              </a:lnSpc>
              <a:spcBef>
                <a:spcPts val="0"/>
              </a:spcBef>
              <a:spcAft>
                <a:spcPts val="0"/>
              </a:spcAft>
              <a:buClr>
                <a:srgbClr val="000000"/>
              </a:buClr>
              <a:buSzPts val="1400"/>
              <a:buFont typeface="Arial"/>
              <a:buNone/>
            </a:pPr>
            <a:br>
              <a:rPr lang="en-US" sz="1400" b="0" i="0" u="none" strike="noStrike" cap="none">
                <a:solidFill>
                  <a:srgbClr val="58585B"/>
                </a:solidFill>
                <a:highlight>
                  <a:srgbClr val="FFFFFF"/>
                </a:highlight>
                <a:latin typeface="Times New Roman"/>
                <a:ea typeface="Times New Roman"/>
                <a:cs typeface="Times New Roman"/>
                <a:sym typeface="Times New Roman"/>
              </a:rPr>
            </a:br>
            <a:endParaRPr sz="1400" b="0" i="0" u="none" strike="noStrike" cap="none">
              <a:solidFill>
                <a:srgbClr val="000000"/>
              </a:solidFill>
              <a:latin typeface="Times New Roman"/>
              <a:ea typeface="Times New Roman"/>
              <a:cs typeface="Times New Roman"/>
              <a:sym typeface="Times New Roman"/>
            </a:endParaRPr>
          </a:p>
        </p:txBody>
      </p:sp>
      <p:sp>
        <p:nvSpPr>
          <p:cNvPr id="239" name="Google Shape;239;p50"/>
          <p:cNvSpPr txBox="1"/>
          <p:nvPr/>
        </p:nvSpPr>
        <p:spPr>
          <a:xfrm>
            <a:off x="228601" y="6052931"/>
            <a:ext cx="8915399"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600" b="1" i="0" u="none" strike="noStrike" cap="none">
                <a:solidFill>
                  <a:srgbClr val="222222"/>
                </a:solidFill>
                <a:latin typeface="Times New Roman"/>
                <a:ea typeface="Times New Roman"/>
                <a:cs typeface="Times New Roman"/>
                <a:sym typeface="Times New Roman"/>
              </a:rPr>
              <a:t>Figure 13 </a:t>
            </a:r>
            <a:r>
              <a:rPr lang="en-US" sz="1600" b="0" i="0" u="none" strike="noStrike" cap="none">
                <a:solidFill>
                  <a:schemeClr val="dk1"/>
                </a:solidFill>
                <a:latin typeface="Times New Roman"/>
                <a:ea typeface="Times New Roman"/>
                <a:cs typeface="Times New Roman"/>
                <a:sym typeface="Times New Roman"/>
              </a:rPr>
              <a:t>illustrates the levels of access that different groups have to a company intranet, a company extranet, and the internet</a:t>
            </a:r>
            <a:endParaRPr sz="1600" b="0" i="0" u="none" strike="noStrike" cap="none">
              <a:solidFill>
                <a:srgbClr val="000000"/>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2"/>
          <p:cNvSpPr txBox="1"/>
          <p:nvPr/>
        </p:nvSpPr>
        <p:spPr>
          <a:xfrm>
            <a:off x="457200" y="0"/>
            <a:ext cx="6019560" cy="83772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000"/>
              <a:buFont typeface="Arial"/>
              <a:buNone/>
            </a:pPr>
            <a:r>
              <a:rPr lang="en-US" sz="3000" b="1" i="0" u="none" strike="noStrike" cap="none">
                <a:solidFill>
                  <a:srgbClr val="000000"/>
                </a:solidFill>
                <a:latin typeface="Times New Roman"/>
                <a:ea typeface="Times New Roman"/>
                <a:cs typeface="Times New Roman"/>
                <a:sym typeface="Times New Roman"/>
              </a:rPr>
              <a:t>Index</a:t>
            </a:r>
            <a:endParaRPr sz="3000" b="0" i="0" u="none" strike="noStrike" cap="none">
              <a:solidFill>
                <a:srgbClr val="000000"/>
              </a:solidFill>
              <a:latin typeface="Arial"/>
              <a:ea typeface="Arial"/>
              <a:cs typeface="Arial"/>
              <a:sym typeface="Arial"/>
            </a:endParaRPr>
          </a:p>
        </p:txBody>
      </p:sp>
      <p:sp>
        <p:nvSpPr>
          <p:cNvPr id="103" name="Google Shape;103;p2"/>
          <p:cNvSpPr txBox="1"/>
          <p:nvPr/>
        </p:nvSpPr>
        <p:spPr>
          <a:xfrm>
            <a:off x="168990" y="963516"/>
            <a:ext cx="8838720" cy="4945966"/>
          </a:xfrm>
          <a:prstGeom prst="rect">
            <a:avLst/>
          </a:prstGeom>
          <a:noFill/>
          <a:ln>
            <a:noFill/>
          </a:ln>
        </p:spPr>
        <p:txBody>
          <a:bodyPr spcFirstLastPara="1" wrap="square" lIns="91425" tIns="45700" rIns="91425" bIns="45700" anchor="t" anchorCtr="0">
            <a:noAutofit/>
          </a:bodyPr>
          <a:lstStyle/>
          <a:p>
            <a:pPr marL="342900" marR="0" lvl="0" indent="-222250" algn="l" rtl="0">
              <a:lnSpc>
                <a:spcPct val="150000"/>
              </a:lnSpc>
              <a:spcBef>
                <a:spcPts val="0"/>
              </a:spcBef>
              <a:spcAft>
                <a:spcPts val="0"/>
              </a:spcAft>
              <a:buClr>
                <a:schemeClr val="dk1"/>
              </a:buClr>
              <a:buSzPts val="1900"/>
              <a:buFont typeface="Arial"/>
              <a:buNone/>
            </a:pPr>
            <a:endParaRPr sz="1900" b="0" i="0" u="none" strike="noStrike" cap="none">
              <a:solidFill>
                <a:srgbClr val="000000"/>
              </a:solidFill>
              <a:latin typeface="Calibri"/>
              <a:ea typeface="Calibri"/>
              <a:cs typeface="Calibri"/>
              <a:sym typeface="Calibri"/>
            </a:endParaRPr>
          </a:p>
          <a:p>
            <a:pPr marL="0" marR="0" lvl="0" indent="0" algn="l" rtl="0">
              <a:lnSpc>
                <a:spcPct val="150000"/>
              </a:lnSpc>
              <a:spcBef>
                <a:spcPts val="400"/>
              </a:spcBef>
              <a:spcAft>
                <a:spcPts val="0"/>
              </a:spcAft>
              <a:buClr>
                <a:srgbClr val="000000"/>
              </a:buClr>
              <a:buSzPts val="1900"/>
              <a:buFont typeface="Arial"/>
              <a:buNone/>
            </a:pPr>
            <a:endParaRPr sz="1900" b="0" i="0" u="none" strike="noStrike" cap="none">
              <a:solidFill>
                <a:srgbClr val="000000"/>
              </a:solidFill>
              <a:latin typeface="Calibri"/>
              <a:ea typeface="Calibri"/>
              <a:cs typeface="Calibri"/>
              <a:sym typeface="Calibri"/>
            </a:endParaRPr>
          </a:p>
          <a:p>
            <a:pPr marL="0" marR="0" lvl="0" indent="0" algn="l" rtl="0">
              <a:lnSpc>
                <a:spcPct val="150000"/>
              </a:lnSpc>
              <a:spcBef>
                <a:spcPts val="400"/>
              </a:spcBef>
              <a:spcAft>
                <a:spcPts val="0"/>
              </a:spcAft>
              <a:buClr>
                <a:srgbClr val="000000"/>
              </a:buClr>
              <a:buSzPts val="1900"/>
              <a:buFont typeface="Arial"/>
              <a:buNone/>
            </a:pPr>
            <a:endParaRPr sz="1900" b="0" i="0" u="none" strike="noStrike" cap="none">
              <a:solidFill>
                <a:srgbClr val="000000"/>
              </a:solidFill>
              <a:latin typeface="Calibri"/>
              <a:ea typeface="Calibri"/>
              <a:cs typeface="Calibri"/>
              <a:sym typeface="Calibri"/>
            </a:endParaRPr>
          </a:p>
          <a:p>
            <a:pPr marL="0" marR="0" lvl="0" indent="0" algn="l" rtl="0">
              <a:lnSpc>
                <a:spcPct val="150000"/>
              </a:lnSpc>
              <a:spcBef>
                <a:spcPts val="400"/>
              </a:spcBef>
              <a:spcAft>
                <a:spcPts val="0"/>
              </a:spcAft>
              <a:buClr>
                <a:srgbClr val="000000"/>
              </a:buClr>
              <a:buSzPts val="1900"/>
              <a:buFont typeface="Arial"/>
              <a:buNone/>
            </a:pPr>
            <a:endParaRPr sz="1900" b="0" i="0" u="none" strike="noStrike" cap="none">
              <a:solidFill>
                <a:srgbClr val="000000"/>
              </a:solidFill>
              <a:latin typeface="Calibri"/>
              <a:ea typeface="Calibri"/>
              <a:cs typeface="Calibri"/>
              <a:sym typeface="Calibri"/>
            </a:endParaRPr>
          </a:p>
          <a:p>
            <a:pPr marL="0" marR="0" lvl="0" indent="0" algn="l" rtl="0">
              <a:lnSpc>
                <a:spcPct val="150000"/>
              </a:lnSpc>
              <a:spcBef>
                <a:spcPts val="400"/>
              </a:spcBef>
              <a:spcAft>
                <a:spcPts val="0"/>
              </a:spcAft>
              <a:buClr>
                <a:srgbClr val="000000"/>
              </a:buClr>
              <a:buSzPts val="1900"/>
              <a:buFont typeface="Arial"/>
              <a:buNone/>
            </a:pPr>
            <a:endParaRPr sz="1900" b="0" i="0" u="none" strike="noStrike" cap="none">
              <a:solidFill>
                <a:srgbClr val="000000"/>
              </a:solidFill>
              <a:latin typeface="Calibri"/>
              <a:ea typeface="Calibri"/>
              <a:cs typeface="Calibri"/>
              <a:sym typeface="Calibri"/>
            </a:endParaRPr>
          </a:p>
          <a:p>
            <a:pPr marL="0" marR="0" lvl="0" indent="0" algn="l" rtl="0">
              <a:lnSpc>
                <a:spcPct val="150000"/>
              </a:lnSpc>
              <a:spcBef>
                <a:spcPts val="400"/>
              </a:spcBef>
              <a:spcAft>
                <a:spcPts val="0"/>
              </a:spcAft>
              <a:buClr>
                <a:srgbClr val="000000"/>
              </a:buClr>
              <a:buSzPts val="1900"/>
              <a:buFont typeface="Arial"/>
              <a:buNone/>
            </a:pPr>
            <a:endParaRPr sz="1900" b="0" i="0" u="none" strike="noStrike" cap="none">
              <a:solidFill>
                <a:srgbClr val="000000"/>
              </a:solidFill>
              <a:latin typeface="Calibri"/>
              <a:ea typeface="Calibri"/>
              <a:cs typeface="Calibri"/>
              <a:sym typeface="Calibri"/>
            </a:endParaRPr>
          </a:p>
          <a:p>
            <a:pPr marL="0" marR="0" lvl="0" indent="0" algn="l" rtl="0">
              <a:lnSpc>
                <a:spcPct val="100000"/>
              </a:lnSpc>
              <a:spcBef>
                <a:spcPts val="400"/>
              </a:spcBef>
              <a:spcAft>
                <a:spcPts val="0"/>
              </a:spcAft>
              <a:buClr>
                <a:srgbClr val="000000"/>
              </a:buClr>
              <a:buSzPts val="1900"/>
              <a:buFont typeface="Arial"/>
              <a:buNone/>
            </a:pPr>
            <a:endParaRPr sz="1900" b="0" i="0" u="none" strike="noStrike" cap="none">
              <a:solidFill>
                <a:srgbClr val="000000"/>
              </a:solidFill>
              <a:latin typeface="Calibri"/>
              <a:ea typeface="Calibri"/>
              <a:cs typeface="Calibri"/>
              <a:sym typeface="Calibri"/>
            </a:endParaRPr>
          </a:p>
          <a:p>
            <a:pPr marL="0" marR="0" lvl="0" indent="0" algn="l" rtl="0">
              <a:lnSpc>
                <a:spcPct val="100000"/>
              </a:lnSpc>
              <a:spcBef>
                <a:spcPts val="400"/>
              </a:spcBef>
              <a:spcAft>
                <a:spcPts val="0"/>
              </a:spcAft>
              <a:buClr>
                <a:srgbClr val="000000"/>
              </a:buClr>
              <a:buSzPts val="1900"/>
              <a:buFont typeface="Arial"/>
              <a:buNone/>
            </a:pPr>
            <a:endParaRPr sz="1900" b="0" i="0" u="none" strike="noStrike" cap="none">
              <a:solidFill>
                <a:srgbClr val="000000"/>
              </a:solidFill>
              <a:latin typeface="Calibri"/>
              <a:ea typeface="Calibri"/>
              <a:cs typeface="Calibri"/>
              <a:sym typeface="Calibri"/>
            </a:endParaRPr>
          </a:p>
          <a:p>
            <a:pPr marL="0" marR="0" lvl="0" indent="0" algn="l" rtl="0">
              <a:lnSpc>
                <a:spcPct val="100000"/>
              </a:lnSpc>
              <a:spcBef>
                <a:spcPts val="400"/>
              </a:spcBef>
              <a:spcAft>
                <a:spcPts val="0"/>
              </a:spcAft>
              <a:buClr>
                <a:srgbClr val="000000"/>
              </a:buClr>
              <a:buSzPts val="1900"/>
              <a:buFont typeface="Arial"/>
              <a:buNone/>
            </a:pPr>
            <a:endParaRPr sz="1900" b="0" i="0" u="none" strike="noStrike" cap="none">
              <a:solidFill>
                <a:srgbClr val="000000"/>
              </a:solidFill>
              <a:latin typeface="Calibri"/>
              <a:ea typeface="Calibri"/>
              <a:cs typeface="Calibri"/>
              <a:sym typeface="Calibri"/>
            </a:endParaRPr>
          </a:p>
          <a:p>
            <a:pPr marL="0" marR="0" lvl="0" indent="0" algn="l" rtl="0">
              <a:lnSpc>
                <a:spcPct val="100000"/>
              </a:lnSpc>
              <a:spcBef>
                <a:spcPts val="400"/>
              </a:spcBef>
              <a:spcAft>
                <a:spcPts val="0"/>
              </a:spcAft>
              <a:buClr>
                <a:srgbClr val="000000"/>
              </a:buClr>
              <a:buSzPts val="1900"/>
              <a:buFont typeface="Arial"/>
              <a:buNone/>
            </a:pPr>
            <a:endParaRPr sz="1900" b="0" i="0" u="none" strike="noStrike" cap="none">
              <a:solidFill>
                <a:srgbClr val="000000"/>
              </a:solidFill>
              <a:latin typeface="Calibri"/>
              <a:ea typeface="Calibri"/>
              <a:cs typeface="Calibri"/>
              <a:sym typeface="Calibri"/>
            </a:endParaRPr>
          </a:p>
          <a:p>
            <a:pPr marL="0" marR="0" lvl="0" indent="0" algn="l" rtl="0">
              <a:lnSpc>
                <a:spcPct val="100000"/>
              </a:lnSpc>
              <a:spcBef>
                <a:spcPts val="400"/>
              </a:spcBef>
              <a:spcAft>
                <a:spcPts val="0"/>
              </a:spcAft>
              <a:buClr>
                <a:srgbClr val="000000"/>
              </a:buClr>
              <a:buSzPts val="1900"/>
              <a:buFont typeface="Arial"/>
              <a:buNone/>
            </a:pPr>
            <a:endParaRPr sz="1900" b="0" i="0" u="none" strike="noStrike" cap="none">
              <a:solidFill>
                <a:srgbClr val="000000"/>
              </a:solidFill>
              <a:latin typeface="Calibri"/>
              <a:ea typeface="Calibri"/>
              <a:cs typeface="Calibri"/>
              <a:sym typeface="Calibri"/>
            </a:endParaRPr>
          </a:p>
          <a:p>
            <a:pPr marL="0" marR="0" lvl="0" indent="0" algn="l" rtl="0">
              <a:lnSpc>
                <a:spcPct val="100000"/>
              </a:lnSpc>
              <a:spcBef>
                <a:spcPts val="400"/>
              </a:spcBef>
              <a:spcAft>
                <a:spcPts val="0"/>
              </a:spcAft>
              <a:buClr>
                <a:srgbClr val="000000"/>
              </a:buClr>
              <a:buSzPts val="1900"/>
              <a:buFont typeface="Arial"/>
              <a:buNone/>
            </a:pPr>
            <a:endParaRPr sz="1900" b="0" i="0" u="none" strike="noStrike" cap="none">
              <a:solidFill>
                <a:srgbClr val="000000"/>
              </a:solidFill>
              <a:latin typeface="Calibri"/>
              <a:ea typeface="Calibri"/>
              <a:cs typeface="Calibri"/>
              <a:sym typeface="Calibri"/>
            </a:endParaRPr>
          </a:p>
        </p:txBody>
      </p:sp>
      <p:sp>
        <p:nvSpPr>
          <p:cNvPr id="104" name="Google Shape;104;p2"/>
          <p:cNvSpPr txBox="1">
            <a:spLocks noGrp="1"/>
          </p:cNvSpPr>
          <p:nvPr>
            <p:ph type="body" idx="1"/>
          </p:nvPr>
        </p:nvSpPr>
        <p:spPr>
          <a:xfrm>
            <a:off x="675349" y="1022176"/>
            <a:ext cx="7826002" cy="4945966"/>
          </a:xfrm>
          <a:prstGeom prst="rect">
            <a:avLst/>
          </a:prstGeom>
          <a:noFill/>
          <a:ln>
            <a:noFill/>
          </a:ln>
        </p:spPr>
        <p:txBody>
          <a:bodyPr spcFirstLastPara="1" wrap="square" lIns="0" tIns="0" rIns="0" bIns="0" anchor="t" anchorCtr="0">
            <a:noAutofit/>
          </a:bodyPr>
          <a:lstStyle/>
          <a:p>
            <a:pPr marL="342900" marR="0" lvl="0" indent="-342900" algn="l" rtl="0">
              <a:lnSpc>
                <a:spcPct val="150000"/>
              </a:lnSpc>
              <a:spcBef>
                <a:spcPts val="0"/>
              </a:spcBef>
              <a:spcAft>
                <a:spcPts val="0"/>
              </a:spcAft>
              <a:buClr>
                <a:schemeClr val="dk1"/>
              </a:buClr>
              <a:buSzPts val="2800"/>
              <a:buFont typeface="Times New Roman"/>
              <a:buAutoNum type="arabicPeriod"/>
            </a:pPr>
            <a:r>
              <a:rPr lang="en-IN" sz="2800" dirty="0">
                <a:latin typeface="Times New Roman"/>
                <a:ea typeface="Times New Roman"/>
                <a:cs typeface="Times New Roman"/>
                <a:sym typeface="Times New Roman"/>
              </a:rPr>
              <a:t>Network affects our lives </a:t>
            </a:r>
            <a:endParaRPr lang="en-IN" dirty="0"/>
          </a:p>
          <a:p>
            <a:pPr marL="342900" marR="0" lvl="0" indent="-342900" algn="l" rtl="0">
              <a:lnSpc>
                <a:spcPct val="150000"/>
              </a:lnSpc>
              <a:spcBef>
                <a:spcPts val="0"/>
              </a:spcBef>
              <a:spcAft>
                <a:spcPts val="0"/>
              </a:spcAft>
              <a:buClr>
                <a:schemeClr val="dk1"/>
              </a:buClr>
              <a:buSzPts val="2800"/>
              <a:buFont typeface="Times New Roman"/>
              <a:buAutoNum type="arabicPeriod"/>
            </a:pPr>
            <a:r>
              <a:rPr lang="en-US" sz="2800" b="0" i="0" u="none" strike="noStrike" cap="none" dirty="0">
                <a:solidFill>
                  <a:schemeClr val="dk1"/>
                </a:solidFill>
                <a:latin typeface="Times New Roman"/>
                <a:ea typeface="Times New Roman"/>
                <a:cs typeface="Times New Roman"/>
                <a:sym typeface="Times New Roman"/>
              </a:rPr>
              <a:t>Network Components</a:t>
            </a:r>
            <a:endParaRPr dirty="0"/>
          </a:p>
          <a:p>
            <a:pPr marL="342900" marR="0" lvl="0" indent="-342900" algn="l" rtl="0">
              <a:lnSpc>
                <a:spcPct val="150000"/>
              </a:lnSpc>
              <a:spcBef>
                <a:spcPts val="0"/>
              </a:spcBef>
              <a:spcAft>
                <a:spcPts val="0"/>
              </a:spcAft>
              <a:buClr>
                <a:schemeClr val="dk1"/>
              </a:buClr>
              <a:buSzPts val="2800"/>
              <a:buFont typeface="Times New Roman"/>
              <a:buAutoNum type="arabicPeriod"/>
            </a:pPr>
            <a:r>
              <a:rPr lang="en-US" sz="2800" dirty="0">
                <a:latin typeface="Times New Roman"/>
                <a:ea typeface="Times New Roman"/>
                <a:cs typeface="Times New Roman"/>
                <a:sym typeface="Times New Roman"/>
              </a:rPr>
              <a:t>Types of Computer Networks</a:t>
            </a:r>
            <a:endParaRPr sz="2800" b="0" i="0" u="none" strike="noStrike" cap="none" dirty="0">
              <a:solidFill>
                <a:schemeClr val="dk1"/>
              </a:solidFill>
              <a:latin typeface="Times New Roman"/>
              <a:ea typeface="Times New Roman"/>
              <a:cs typeface="Times New Roman"/>
              <a:sym typeface="Times New Roman"/>
            </a:endParaRPr>
          </a:p>
          <a:p>
            <a:pPr marL="342900" marR="0" lvl="0" indent="-342900" algn="l" rtl="0">
              <a:lnSpc>
                <a:spcPct val="150000"/>
              </a:lnSpc>
              <a:spcBef>
                <a:spcPts val="0"/>
              </a:spcBef>
              <a:spcAft>
                <a:spcPts val="0"/>
              </a:spcAft>
              <a:buClr>
                <a:schemeClr val="dk1"/>
              </a:buClr>
              <a:buSzPts val="2800"/>
              <a:buFont typeface="Times New Roman"/>
              <a:buAutoNum type="arabicPeriod"/>
            </a:pPr>
            <a:r>
              <a:rPr lang="en-US" sz="2800" b="0" i="0" u="none" strike="noStrike" cap="none" dirty="0">
                <a:solidFill>
                  <a:schemeClr val="dk1"/>
                </a:solidFill>
                <a:latin typeface="Times New Roman"/>
                <a:ea typeface="Times New Roman"/>
                <a:cs typeface="Times New Roman"/>
                <a:sym typeface="Times New Roman"/>
              </a:rPr>
              <a:t>Network Topologies</a:t>
            </a:r>
            <a:endParaRPr dirty="0">
              <a:latin typeface="Times New Roman"/>
              <a:ea typeface="Times New Roman"/>
              <a:cs typeface="Times New Roman"/>
              <a:sym typeface="Times New Roman"/>
            </a:endParaRPr>
          </a:p>
          <a:p>
            <a:pPr marL="342900" marR="0" lvl="0" indent="-342900" algn="l" rtl="0">
              <a:lnSpc>
                <a:spcPct val="150000"/>
              </a:lnSpc>
              <a:spcBef>
                <a:spcPts val="0"/>
              </a:spcBef>
              <a:spcAft>
                <a:spcPts val="0"/>
              </a:spcAft>
              <a:buClr>
                <a:schemeClr val="dk1"/>
              </a:buClr>
              <a:buSzPts val="2800"/>
              <a:buFont typeface="Times New Roman"/>
              <a:buAutoNum type="arabicPeriod"/>
            </a:pPr>
            <a:r>
              <a:rPr lang="en-US" sz="2800" b="0" i="0" u="none" strike="noStrike" cap="none" dirty="0">
                <a:solidFill>
                  <a:schemeClr val="dk1"/>
                </a:solidFill>
                <a:latin typeface="Times New Roman"/>
                <a:ea typeface="Times New Roman"/>
                <a:cs typeface="Times New Roman"/>
                <a:sym typeface="Times New Roman"/>
              </a:rPr>
              <a:t>Collision Domain</a:t>
            </a:r>
            <a:endParaRPr sz="2800" b="0" i="0" u="none" strike="noStrike" cap="none" dirty="0">
              <a:solidFill>
                <a:schemeClr val="dk1"/>
              </a:solidFill>
              <a:latin typeface="Times New Roman"/>
              <a:ea typeface="Times New Roman"/>
              <a:cs typeface="Times New Roman"/>
              <a:sym typeface="Times New Roman"/>
            </a:endParaRPr>
          </a:p>
          <a:p>
            <a:pPr marL="342900" marR="0" lvl="0" indent="-342900" algn="l" rtl="0">
              <a:lnSpc>
                <a:spcPct val="150000"/>
              </a:lnSpc>
              <a:spcBef>
                <a:spcPts val="0"/>
              </a:spcBef>
              <a:spcAft>
                <a:spcPts val="0"/>
              </a:spcAft>
              <a:buClr>
                <a:schemeClr val="dk1"/>
              </a:buClr>
              <a:buSzPts val="2800"/>
              <a:buFont typeface="Times New Roman"/>
              <a:buAutoNum type="arabicPeriod"/>
            </a:pPr>
            <a:r>
              <a:rPr lang="en-US" sz="2800" b="0" i="0" u="none" strike="noStrike" cap="none" dirty="0">
                <a:solidFill>
                  <a:schemeClr val="dk1"/>
                </a:solidFill>
                <a:latin typeface="Times New Roman"/>
                <a:ea typeface="Times New Roman"/>
                <a:cs typeface="Times New Roman"/>
                <a:sym typeface="Times New Roman"/>
              </a:rPr>
              <a:t>Broadcast Domain</a:t>
            </a:r>
            <a:endParaRPr sz="2800" dirty="0">
              <a:latin typeface="Times New Roman"/>
              <a:ea typeface="Times New Roman"/>
              <a:cs typeface="Times New Roman"/>
              <a:sym typeface="Times New Roman"/>
            </a:endParaRPr>
          </a:p>
          <a:p>
            <a:pPr marL="342900" marR="0" lvl="0" indent="-342900" algn="l" rtl="0">
              <a:lnSpc>
                <a:spcPct val="150000"/>
              </a:lnSpc>
              <a:spcBef>
                <a:spcPts val="0"/>
              </a:spcBef>
              <a:spcAft>
                <a:spcPts val="0"/>
              </a:spcAft>
              <a:buClr>
                <a:schemeClr val="dk1"/>
              </a:buClr>
              <a:buSzPts val="2800"/>
              <a:buFont typeface="Times New Roman"/>
              <a:buAutoNum type="arabicPeriod"/>
            </a:pPr>
            <a:r>
              <a:rPr lang="en-US" sz="2800" b="0" i="0" u="none" strike="noStrike" cap="none" dirty="0">
                <a:solidFill>
                  <a:schemeClr val="dk1"/>
                </a:solidFill>
                <a:latin typeface="Times New Roman"/>
                <a:ea typeface="Times New Roman"/>
                <a:cs typeface="Times New Roman"/>
                <a:sym typeface="Times New Roman"/>
              </a:rPr>
              <a:t>Recent Network Trends and Network security </a:t>
            </a:r>
            <a:endParaRPr dirty="0"/>
          </a:p>
          <a:p>
            <a:pPr marL="342900" marR="0" lvl="0" indent="-165100" algn="l" rtl="0">
              <a:lnSpc>
                <a:spcPct val="150000"/>
              </a:lnSpc>
              <a:spcBef>
                <a:spcPts val="0"/>
              </a:spcBef>
              <a:spcAft>
                <a:spcPts val="0"/>
              </a:spcAft>
              <a:buClr>
                <a:schemeClr val="dk1"/>
              </a:buClr>
              <a:buSzPts val="2800"/>
              <a:buFont typeface="Times New Roman"/>
              <a:buNone/>
            </a:pP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p11"/>
          <p:cNvSpPr txBox="1">
            <a:spLocks noGrp="1"/>
          </p:cNvSpPr>
          <p:nvPr>
            <p:ph type="title"/>
          </p:nvPr>
        </p:nvSpPr>
        <p:spPr>
          <a:xfrm>
            <a:off x="0" y="0"/>
            <a:ext cx="5486040" cy="91404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Clr>
                <a:schemeClr val="dk1"/>
              </a:buClr>
              <a:buSzPts val="2400"/>
              <a:buFont typeface="Times New Roman"/>
              <a:buNone/>
            </a:pPr>
            <a:r>
              <a:rPr lang="en-US" sz="3200" b="1"/>
              <a:t>Topologies</a:t>
            </a:r>
            <a:endParaRPr sz="3200"/>
          </a:p>
        </p:txBody>
      </p:sp>
      <p:sp>
        <p:nvSpPr>
          <p:cNvPr id="245" name="Google Shape;245;p11"/>
          <p:cNvSpPr txBox="1">
            <a:spLocks noGrp="1"/>
          </p:cNvSpPr>
          <p:nvPr>
            <p:ph type="body" idx="1"/>
          </p:nvPr>
        </p:nvSpPr>
        <p:spPr>
          <a:xfrm>
            <a:off x="466165" y="926702"/>
            <a:ext cx="6097604" cy="2382398"/>
          </a:xfrm>
          <a:prstGeom prst="rect">
            <a:avLst/>
          </a:prstGeom>
          <a:noFill/>
          <a:ln>
            <a:noFill/>
          </a:ln>
        </p:spPr>
        <p:txBody>
          <a:bodyPr spcFirstLastPara="1" wrap="square" lIns="0" tIns="0" rIns="0" bIns="0" anchor="ctr" anchorCtr="0">
            <a:normAutofit/>
          </a:bodyPr>
          <a:lstStyle/>
          <a:p>
            <a:pPr marL="0" marR="0" lvl="0" indent="0" algn="l" rtl="0">
              <a:lnSpc>
                <a:spcPct val="90000"/>
              </a:lnSpc>
              <a:spcBef>
                <a:spcPts val="0"/>
              </a:spcBef>
              <a:spcAft>
                <a:spcPts val="0"/>
              </a:spcAft>
              <a:buClr>
                <a:schemeClr val="dk1"/>
              </a:buClr>
              <a:buSzPts val="2000"/>
              <a:buFont typeface="Times New Roman"/>
              <a:buNone/>
            </a:pPr>
            <a:r>
              <a:rPr lang="en-US" sz="2000" b="0" i="0" u="none" strike="noStrike" cap="none" dirty="0">
                <a:solidFill>
                  <a:schemeClr val="dk1"/>
                </a:solidFill>
                <a:latin typeface="Times New Roman"/>
                <a:ea typeface="Times New Roman"/>
                <a:cs typeface="Times New Roman"/>
                <a:sym typeface="Times New Roman"/>
              </a:rPr>
              <a:t>The Physical or Logical layout of a network is known as Topology of the network.</a:t>
            </a:r>
            <a:endParaRPr dirty="0">
              <a:latin typeface="Times New Roman"/>
              <a:ea typeface="Times New Roman"/>
              <a:cs typeface="Times New Roman"/>
              <a:sym typeface="Times New Roman"/>
            </a:endParaRPr>
          </a:p>
          <a:p>
            <a:pPr marL="0" marR="0" lvl="0" indent="0" algn="l" rtl="0">
              <a:lnSpc>
                <a:spcPct val="90000"/>
              </a:lnSpc>
              <a:spcBef>
                <a:spcPts val="0"/>
              </a:spcBef>
              <a:spcAft>
                <a:spcPts val="0"/>
              </a:spcAft>
              <a:buClr>
                <a:schemeClr val="dk1"/>
              </a:buClr>
              <a:buSzPts val="2000"/>
              <a:buFont typeface="Times New Roman"/>
              <a:buNone/>
            </a:pPr>
            <a:r>
              <a:rPr lang="en-US" sz="2000" b="0" i="0" u="none" strike="noStrike" cap="none" dirty="0">
                <a:solidFill>
                  <a:schemeClr val="dk1"/>
                </a:solidFill>
                <a:latin typeface="Times New Roman"/>
                <a:ea typeface="Times New Roman"/>
                <a:cs typeface="Times New Roman"/>
                <a:sym typeface="Times New Roman"/>
              </a:rPr>
              <a:t>It can be divided into:</a:t>
            </a:r>
            <a:endParaRPr dirty="0">
              <a:latin typeface="Times New Roman"/>
              <a:ea typeface="Times New Roman"/>
              <a:cs typeface="Times New Roman"/>
              <a:sym typeface="Times New Roman"/>
            </a:endParaRPr>
          </a:p>
          <a:p>
            <a:pPr marL="0" marR="0" lvl="0" indent="0" algn="l" rtl="0">
              <a:lnSpc>
                <a:spcPct val="90000"/>
              </a:lnSpc>
              <a:spcBef>
                <a:spcPts val="0"/>
              </a:spcBef>
              <a:spcAft>
                <a:spcPts val="0"/>
              </a:spcAft>
              <a:buClr>
                <a:schemeClr val="dk1"/>
              </a:buClr>
              <a:buSzPts val="2000"/>
              <a:buFont typeface="Times New Roman"/>
              <a:buNone/>
            </a:pPr>
            <a:r>
              <a:rPr lang="en-US" sz="2000" b="0" i="0" u="none" strike="noStrike" cap="none" dirty="0">
                <a:solidFill>
                  <a:schemeClr val="dk1"/>
                </a:solidFill>
                <a:latin typeface="Times New Roman"/>
                <a:ea typeface="Times New Roman"/>
                <a:cs typeface="Times New Roman"/>
                <a:sym typeface="Times New Roman"/>
              </a:rPr>
              <a:t>i) Physical Topology</a:t>
            </a:r>
            <a:endParaRPr dirty="0">
              <a:latin typeface="Times New Roman"/>
              <a:ea typeface="Times New Roman"/>
              <a:cs typeface="Times New Roman"/>
              <a:sym typeface="Times New Roman"/>
            </a:endParaRPr>
          </a:p>
          <a:p>
            <a:pPr marL="0" marR="0" lvl="0" indent="0" algn="l" rtl="0">
              <a:lnSpc>
                <a:spcPct val="90000"/>
              </a:lnSpc>
              <a:spcBef>
                <a:spcPts val="0"/>
              </a:spcBef>
              <a:spcAft>
                <a:spcPts val="0"/>
              </a:spcAft>
              <a:buClr>
                <a:schemeClr val="dk1"/>
              </a:buClr>
              <a:buSzPts val="2000"/>
              <a:buFont typeface="Times New Roman"/>
              <a:buNone/>
            </a:pPr>
            <a:r>
              <a:rPr lang="en-US" sz="2000" b="0" i="0" u="none" strike="noStrike" cap="none" dirty="0">
                <a:solidFill>
                  <a:schemeClr val="dk1"/>
                </a:solidFill>
                <a:latin typeface="Times New Roman"/>
                <a:ea typeface="Times New Roman"/>
                <a:cs typeface="Times New Roman"/>
                <a:sym typeface="Times New Roman"/>
              </a:rPr>
              <a:t>ii)Logical Topology</a:t>
            </a:r>
            <a:endParaRPr dirty="0">
              <a:latin typeface="Times New Roman"/>
              <a:ea typeface="Times New Roman"/>
              <a:cs typeface="Times New Roman"/>
              <a:sym typeface="Times New Roman"/>
            </a:endParaRPr>
          </a:p>
        </p:txBody>
      </p:sp>
      <p:pic>
        <p:nvPicPr>
          <p:cNvPr id="246" name="Google Shape;246;p11" descr="See the source image"/>
          <p:cNvPicPr preferRelativeResize="0"/>
          <p:nvPr/>
        </p:nvPicPr>
        <p:blipFill rotWithShape="1">
          <a:blip r:embed="rId3">
            <a:alphaModFix/>
          </a:blip>
          <a:srcRect/>
          <a:stretch/>
        </p:blipFill>
        <p:spPr>
          <a:xfrm>
            <a:off x="77007" y="2928257"/>
            <a:ext cx="8989996" cy="3003041"/>
          </a:xfrm>
          <a:prstGeom prst="rect">
            <a:avLst/>
          </a:prstGeom>
          <a:noFill/>
          <a:ln>
            <a:noFill/>
          </a:ln>
        </p:spPr>
      </p:pic>
      <p:sp>
        <p:nvSpPr>
          <p:cNvPr id="247" name="Google Shape;247;p11"/>
          <p:cNvSpPr txBox="1"/>
          <p:nvPr/>
        </p:nvSpPr>
        <p:spPr>
          <a:xfrm>
            <a:off x="1776621" y="6099434"/>
            <a:ext cx="4666420"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600" b="1" i="0" u="none" strike="noStrike" cap="none">
                <a:solidFill>
                  <a:schemeClr val="dk1"/>
                </a:solidFill>
                <a:latin typeface="Times New Roman"/>
                <a:ea typeface="Times New Roman"/>
                <a:cs typeface="Times New Roman"/>
                <a:sym typeface="Times New Roman"/>
              </a:rPr>
              <a:t>Figure 14</a:t>
            </a:r>
            <a:r>
              <a:rPr lang="en-US" sz="1600" b="0" i="0" u="none" strike="noStrike" cap="none">
                <a:solidFill>
                  <a:schemeClr val="dk1"/>
                </a:solidFill>
                <a:latin typeface="Times New Roman"/>
                <a:ea typeface="Times New Roman"/>
                <a:cs typeface="Times New Roman"/>
                <a:sym typeface="Times New Roman"/>
              </a:rPr>
              <a:t> Various network Topology’s.</a:t>
            </a:r>
            <a:endParaRPr sz="1600" b="0" i="0" u="none" strike="noStrike" cap="none">
              <a:solidFill>
                <a:srgbClr val="000000"/>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pic>
        <p:nvPicPr>
          <p:cNvPr id="252" name="Google Shape;252;p12" descr="Image result for Physical vs Logical Topology"/>
          <p:cNvPicPr preferRelativeResize="0"/>
          <p:nvPr/>
        </p:nvPicPr>
        <p:blipFill rotWithShape="1">
          <a:blip r:embed="rId3">
            <a:alphaModFix/>
          </a:blip>
          <a:srcRect l="194" t="2675" r="1737" b="10741"/>
          <a:stretch/>
        </p:blipFill>
        <p:spPr>
          <a:xfrm>
            <a:off x="311085" y="1102936"/>
            <a:ext cx="8578392" cy="5109328"/>
          </a:xfrm>
          <a:prstGeom prst="rect">
            <a:avLst/>
          </a:prstGeom>
          <a:noFill/>
          <a:ln>
            <a:noFill/>
          </a:ln>
        </p:spPr>
      </p:pic>
      <p:sp>
        <p:nvSpPr>
          <p:cNvPr id="253" name="Google Shape;253;p12"/>
          <p:cNvSpPr txBox="1">
            <a:spLocks noGrp="1"/>
          </p:cNvSpPr>
          <p:nvPr>
            <p:ph type="title"/>
          </p:nvPr>
        </p:nvSpPr>
        <p:spPr>
          <a:xfrm>
            <a:off x="0" y="0"/>
            <a:ext cx="2474843" cy="914040"/>
          </a:xfrm>
          <a:prstGeom prst="rect">
            <a:avLst/>
          </a:prstGeom>
          <a:noFill/>
          <a:ln>
            <a:noFill/>
          </a:ln>
        </p:spPr>
        <p:txBody>
          <a:bodyPr spcFirstLastPara="1" wrap="square" lIns="0" tIns="0" rIns="0" bIns="0" anchor="ctr" anchorCtr="0">
            <a:noAutofit/>
          </a:bodyPr>
          <a:lstStyle/>
          <a:p>
            <a:pPr marL="0" lvl="0" indent="0" algn="ctr" rtl="0">
              <a:lnSpc>
                <a:spcPct val="90000"/>
              </a:lnSpc>
              <a:spcBef>
                <a:spcPts val="0"/>
              </a:spcBef>
              <a:spcAft>
                <a:spcPts val="0"/>
              </a:spcAft>
              <a:buClr>
                <a:schemeClr val="dk1"/>
              </a:buClr>
              <a:buSzPts val="2400"/>
              <a:buFont typeface="Times New Roman"/>
              <a:buNone/>
            </a:pPr>
            <a:r>
              <a:rPr lang="en-US" sz="3200" b="1"/>
              <a:t>Topologies</a:t>
            </a:r>
            <a:endParaRPr sz="320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pic>
        <p:nvPicPr>
          <p:cNvPr id="258" name="Google Shape;258;p13" descr="See the source image"/>
          <p:cNvPicPr preferRelativeResize="0"/>
          <p:nvPr/>
        </p:nvPicPr>
        <p:blipFill rotWithShape="1">
          <a:blip r:embed="rId3">
            <a:alphaModFix/>
          </a:blip>
          <a:srcRect t="18393"/>
          <a:stretch/>
        </p:blipFill>
        <p:spPr>
          <a:xfrm>
            <a:off x="356025" y="1875775"/>
            <a:ext cx="8623575" cy="4091825"/>
          </a:xfrm>
          <a:prstGeom prst="rect">
            <a:avLst/>
          </a:prstGeom>
          <a:noFill/>
          <a:ln>
            <a:noFill/>
          </a:ln>
        </p:spPr>
      </p:pic>
      <p:sp>
        <p:nvSpPr>
          <p:cNvPr id="259" name="Google Shape;259;p13"/>
          <p:cNvSpPr txBox="1"/>
          <p:nvPr/>
        </p:nvSpPr>
        <p:spPr>
          <a:xfrm>
            <a:off x="1779104" y="6099434"/>
            <a:ext cx="4572000"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600" b="1" i="0" u="none" strike="noStrike" cap="none">
                <a:solidFill>
                  <a:schemeClr val="dk1"/>
                </a:solidFill>
                <a:latin typeface="Times New Roman"/>
                <a:ea typeface="Times New Roman"/>
                <a:cs typeface="Times New Roman"/>
                <a:sym typeface="Times New Roman"/>
              </a:rPr>
              <a:t>Figure 15</a:t>
            </a:r>
            <a:r>
              <a:rPr lang="en-US" sz="1600" b="0" i="0" u="none" strike="noStrike" cap="none">
                <a:solidFill>
                  <a:schemeClr val="dk1"/>
                </a:solidFill>
                <a:latin typeface="Times New Roman"/>
                <a:ea typeface="Times New Roman"/>
                <a:cs typeface="Times New Roman"/>
                <a:sym typeface="Times New Roman"/>
              </a:rPr>
              <a:t> Illustrates  logical topology.</a:t>
            </a:r>
            <a:endParaRPr sz="1600" b="0" i="0" u="none" strike="noStrike" cap="none">
              <a:solidFill>
                <a:srgbClr val="000000"/>
              </a:solidFill>
              <a:latin typeface="Arial"/>
              <a:ea typeface="Arial"/>
              <a:cs typeface="Arial"/>
              <a:sym typeface="Arial"/>
            </a:endParaRPr>
          </a:p>
        </p:txBody>
      </p:sp>
      <p:sp>
        <p:nvSpPr>
          <p:cNvPr id="260" name="Google Shape;260;p13"/>
          <p:cNvSpPr txBox="1">
            <a:spLocks noGrp="1"/>
          </p:cNvSpPr>
          <p:nvPr>
            <p:ph type="title"/>
          </p:nvPr>
        </p:nvSpPr>
        <p:spPr>
          <a:xfrm>
            <a:off x="0" y="188842"/>
            <a:ext cx="2474843" cy="725197"/>
          </a:xfrm>
          <a:prstGeom prst="rect">
            <a:avLst/>
          </a:prstGeom>
          <a:noFill/>
          <a:ln>
            <a:noFill/>
          </a:ln>
        </p:spPr>
        <p:txBody>
          <a:bodyPr spcFirstLastPara="1" wrap="square" lIns="0" tIns="0" rIns="0" bIns="0" anchor="ctr" anchorCtr="0">
            <a:noAutofit/>
          </a:bodyPr>
          <a:lstStyle/>
          <a:p>
            <a:pPr marL="0" lvl="0" indent="0" algn="ctr" rtl="0">
              <a:lnSpc>
                <a:spcPct val="90000"/>
              </a:lnSpc>
              <a:spcBef>
                <a:spcPts val="0"/>
              </a:spcBef>
              <a:spcAft>
                <a:spcPts val="0"/>
              </a:spcAft>
              <a:buClr>
                <a:schemeClr val="dk1"/>
              </a:buClr>
              <a:buSzPts val="2400"/>
              <a:buFont typeface="Times New Roman"/>
              <a:buNone/>
            </a:pPr>
            <a:r>
              <a:rPr lang="en-US" sz="3200" b="1"/>
              <a:t>Topologies</a:t>
            </a:r>
            <a:endParaRPr sz="3200"/>
          </a:p>
        </p:txBody>
      </p:sp>
      <p:sp>
        <p:nvSpPr>
          <p:cNvPr id="261" name="Google Shape;261;p13"/>
          <p:cNvSpPr txBox="1"/>
          <p:nvPr/>
        </p:nvSpPr>
        <p:spPr>
          <a:xfrm>
            <a:off x="0" y="891977"/>
            <a:ext cx="8979596" cy="830997"/>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n-US" sz="1600" b="0" i="0" u="none" strike="noStrike" cap="none">
                <a:solidFill>
                  <a:srgbClr val="000000"/>
                </a:solidFill>
                <a:latin typeface="Times New Roman"/>
                <a:ea typeface="Times New Roman"/>
                <a:cs typeface="Times New Roman"/>
                <a:sym typeface="Times New Roman"/>
              </a:rPr>
              <a:t>This example shows the department server, one admin, various classroom that are connected to each other </a:t>
            </a:r>
            <a:endParaRPr/>
          </a:p>
          <a:p>
            <a:pPr marL="0" marR="0" lvl="0" indent="0" algn="just" rtl="0">
              <a:lnSpc>
                <a:spcPct val="100000"/>
              </a:lnSpc>
              <a:spcBef>
                <a:spcPts val="0"/>
              </a:spcBef>
              <a:spcAft>
                <a:spcPts val="0"/>
              </a:spcAft>
              <a:buNone/>
            </a:pPr>
            <a:r>
              <a:rPr lang="en-US" sz="1600" b="0" i="0" u="none" strike="noStrike" cap="none">
                <a:solidFill>
                  <a:srgbClr val="000000"/>
                </a:solidFill>
                <a:latin typeface="Times New Roman"/>
                <a:ea typeface="Times New Roman"/>
                <a:cs typeface="Times New Roman"/>
                <a:sym typeface="Times New Roman"/>
              </a:rPr>
              <a:t>by routers, ethernet, internet and various addresses. This depict the way data is accessed and transmit packets is example of logical topology.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6" name="Google Shape;266;p14"/>
          <p:cNvSpPr txBox="1">
            <a:spLocks noGrp="1"/>
          </p:cNvSpPr>
          <p:nvPr>
            <p:ph type="title" idx="4294967295"/>
          </p:nvPr>
        </p:nvSpPr>
        <p:spPr>
          <a:xfrm>
            <a:off x="0" y="0"/>
            <a:ext cx="5486400" cy="9144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273239"/>
              </a:buClr>
              <a:buSzPts val="2800"/>
              <a:buFont typeface="Arial"/>
              <a:buNone/>
            </a:pPr>
            <a:r>
              <a:rPr lang="en-US" b="1" i="0">
                <a:solidFill>
                  <a:srgbClr val="273239"/>
                </a:solidFill>
                <a:latin typeface="Arial"/>
                <a:ea typeface="Arial"/>
                <a:cs typeface="Arial"/>
                <a:sym typeface="Arial"/>
              </a:rPr>
              <a:t>Mesh Topology</a:t>
            </a:r>
            <a:endParaRPr/>
          </a:p>
        </p:txBody>
      </p:sp>
      <p:sp>
        <p:nvSpPr>
          <p:cNvPr id="267" name="Google Shape;267;p14"/>
          <p:cNvSpPr txBox="1"/>
          <p:nvPr/>
        </p:nvSpPr>
        <p:spPr>
          <a:xfrm>
            <a:off x="145375" y="1165833"/>
            <a:ext cx="4241493" cy="1569620"/>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000000"/>
              </a:buClr>
              <a:buSzPts val="1600"/>
              <a:buFont typeface="Arial"/>
              <a:buNone/>
            </a:pPr>
            <a:r>
              <a:rPr lang="en-US" sz="1600" b="0" i="0" u="none" strike="noStrike" cap="none">
                <a:solidFill>
                  <a:srgbClr val="273239"/>
                </a:solidFill>
                <a:latin typeface="Times New Roman"/>
                <a:ea typeface="Times New Roman"/>
                <a:cs typeface="Times New Roman"/>
                <a:sym typeface="Times New Roman"/>
              </a:rPr>
              <a:t>In a mesh topology, every device is connected to another device via a particular channel.</a:t>
            </a:r>
            <a:endParaRPr/>
          </a:p>
          <a:p>
            <a:pPr marL="0" marR="0" lvl="0" indent="0" algn="just" rtl="0">
              <a:lnSpc>
                <a:spcPct val="100000"/>
              </a:lnSpc>
              <a:spcBef>
                <a:spcPts val="0"/>
              </a:spcBef>
              <a:spcAft>
                <a:spcPts val="0"/>
              </a:spcAft>
              <a:buClr>
                <a:srgbClr val="000000"/>
              </a:buClr>
              <a:buSzPts val="1600"/>
              <a:buFont typeface="Arial"/>
              <a:buNone/>
            </a:pPr>
            <a:endParaRPr sz="1600" b="0" i="0" u="none" strike="noStrike" cap="none">
              <a:solidFill>
                <a:srgbClr val="000000"/>
              </a:solidFill>
              <a:latin typeface="Times New Roman"/>
              <a:ea typeface="Times New Roman"/>
              <a:cs typeface="Times New Roman"/>
              <a:sym typeface="Times New Roman"/>
            </a:endParaRPr>
          </a:p>
          <a:p>
            <a:pPr marL="0" marR="0" lvl="0" indent="0" algn="just" rtl="0">
              <a:lnSpc>
                <a:spcPct val="100000"/>
              </a:lnSpc>
              <a:spcBef>
                <a:spcPts val="0"/>
              </a:spcBef>
              <a:spcAft>
                <a:spcPts val="0"/>
              </a:spcAft>
              <a:buClr>
                <a:srgbClr val="000000"/>
              </a:buClr>
              <a:buSzPts val="1600"/>
              <a:buFont typeface="Arial"/>
              <a:buNone/>
            </a:pPr>
            <a:r>
              <a:rPr lang="en-US" sz="1600" b="0" i="0" u="none" strike="noStrike" cap="none">
                <a:solidFill>
                  <a:srgbClr val="273239"/>
                </a:solidFill>
                <a:latin typeface="Times New Roman"/>
                <a:ea typeface="Times New Roman"/>
                <a:cs typeface="Times New Roman"/>
                <a:sym typeface="Times New Roman"/>
              </a:rPr>
              <a:t>Every device is connected with another via dedicated channels. These channels are known as links. </a:t>
            </a:r>
            <a:endParaRPr sz="1600" b="0" i="0" u="none" strike="noStrike" cap="none">
              <a:solidFill>
                <a:schemeClr val="dk1"/>
              </a:solidFill>
              <a:latin typeface="Times New Roman"/>
              <a:ea typeface="Times New Roman"/>
              <a:cs typeface="Times New Roman"/>
              <a:sym typeface="Times New Roman"/>
            </a:endParaRPr>
          </a:p>
        </p:txBody>
      </p:sp>
      <p:pic>
        <p:nvPicPr>
          <p:cNvPr id="268" name="Google Shape;268;p14" descr="Image result for mesh topologies"/>
          <p:cNvPicPr preferRelativeResize="0"/>
          <p:nvPr/>
        </p:nvPicPr>
        <p:blipFill rotWithShape="1">
          <a:blip r:embed="rId3">
            <a:alphaModFix/>
          </a:blip>
          <a:srcRect/>
          <a:stretch/>
        </p:blipFill>
        <p:spPr>
          <a:xfrm>
            <a:off x="4386869" y="991750"/>
            <a:ext cx="4377050" cy="4362448"/>
          </a:xfrm>
          <a:prstGeom prst="rect">
            <a:avLst/>
          </a:prstGeom>
          <a:noFill/>
          <a:ln>
            <a:noFill/>
          </a:ln>
        </p:spPr>
      </p:pic>
      <p:sp>
        <p:nvSpPr>
          <p:cNvPr id="269" name="Google Shape;269;p14"/>
          <p:cNvSpPr txBox="1"/>
          <p:nvPr/>
        </p:nvSpPr>
        <p:spPr>
          <a:xfrm>
            <a:off x="4572004" y="5527934"/>
            <a:ext cx="4572000" cy="338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600" b="1" i="0" u="none" strike="noStrike" cap="none">
                <a:solidFill>
                  <a:schemeClr val="dk1"/>
                </a:solidFill>
                <a:latin typeface="Times New Roman"/>
                <a:ea typeface="Times New Roman"/>
                <a:cs typeface="Times New Roman"/>
                <a:sym typeface="Times New Roman"/>
              </a:rPr>
              <a:t>Figure 16</a:t>
            </a:r>
            <a:r>
              <a:rPr lang="en-US" sz="1600" b="0" i="0" u="none" strike="noStrike" cap="none">
                <a:solidFill>
                  <a:schemeClr val="dk1"/>
                </a:solidFill>
                <a:latin typeface="Times New Roman"/>
                <a:ea typeface="Times New Roman"/>
                <a:cs typeface="Times New Roman"/>
                <a:sym typeface="Times New Roman"/>
              </a:rPr>
              <a:t> Illustrates  Mesh  topology.</a:t>
            </a:r>
            <a:endParaRPr sz="1600" b="0" i="0" u="none" strike="noStrike" cap="none">
              <a:solidFill>
                <a:srgbClr val="000000"/>
              </a:solidFill>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p15"/>
          <p:cNvSpPr txBox="1"/>
          <p:nvPr/>
        </p:nvSpPr>
        <p:spPr>
          <a:xfrm>
            <a:off x="380082" y="991750"/>
            <a:ext cx="4593900" cy="3878700"/>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000000"/>
              </a:buClr>
              <a:buSzPts val="1600"/>
              <a:buFont typeface="Arial"/>
              <a:buNone/>
            </a:pPr>
            <a:br>
              <a:rPr lang="en-US" sz="1600" b="0" i="0" u="none" strike="noStrike" cap="none">
                <a:solidFill>
                  <a:srgbClr val="273239"/>
                </a:solidFill>
                <a:latin typeface="Times New Roman"/>
                <a:ea typeface="Times New Roman"/>
                <a:cs typeface="Times New Roman"/>
                <a:sym typeface="Times New Roman"/>
              </a:rPr>
            </a:br>
            <a:r>
              <a:rPr lang="en-US" sz="1600" b="0" i="0" u="none" strike="noStrike" cap="none">
                <a:solidFill>
                  <a:srgbClr val="273239"/>
                </a:solidFill>
                <a:latin typeface="Times New Roman"/>
                <a:ea typeface="Times New Roman"/>
                <a:cs typeface="Times New Roman"/>
                <a:sym typeface="Times New Roman"/>
              </a:rPr>
              <a:t> </a:t>
            </a:r>
            <a:endParaRPr sz="1600" b="0" i="0" u="none" strike="noStrike" cap="none">
              <a:solidFill>
                <a:srgbClr val="000000"/>
              </a:solidFill>
              <a:latin typeface="Times New Roman"/>
              <a:ea typeface="Times New Roman"/>
              <a:cs typeface="Times New Roman"/>
              <a:sym typeface="Times New Roman"/>
            </a:endParaRPr>
          </a:p>
          <a:p>
            <a:pPr marL="0" marR="0" lvl="0" indent="0" algn="just" rtl="0">
              <a:lnSpc>
                <a:spcPct val="100000"/>
              </a:lnSpc>
              <a:spcBef>
                <a:spcPts val="0"/>
              </a:spcBef>
              <a:spcAft>
                <a:spcPts val="0"/>
              </a:spcAft>
              <a:buClr>
                <a:srgbClr val="273239"/>
              </a:buClr>
              <a:buSzPts val="1800"/>
              <a:buFont typeface="Arial"/>
              <a:buChar char="•"/>
            </a:pPr>
            <a:r>
              <a:rPr lang="en-US" sz="1600" b="0" i="0" u="none" strike="noStrike" cap="none">
                <a:solidFill>
                  <a:srgbClr val="273239"/>
                </a:solidFill>
                <a:latin typeface="Times New Roman"/>
                <a:ea typeface="Times New Roman"/>
                <a:cs typeface="Times New Roman"/>
                <a:sym typeface="Times New Roman"/>
              </a:rPr>
              <a:t>Suppose, N number of devices are connected with each other in a mesh topology, the total number of ports that are required by each device is N-1. </a:t>
            </a:r>
            <a:endParaRPr sz="1600" b="0" i="0" u="none" strike="noStrike" cap="none">
              <a:solidFill>
                <a:srgbClr val="000000"/>
              </a:solidFill>
              <a:latin typeface="Times New Roman"/>
              <a:ea typeface="Times New Roman"/>
              <a:cs typeface="Times New Roman"/>
              <a:sym typeface="Times New Roman"/>
            </a:endParaRPr>
          </a:p>
          <a:p>
            <a:pPr marL="0" marR="0" lvl="0" indent="0" algn="just" rtl="0">
              <a:lnSpc>
                <a:spcPct val="100000"/>
              </a:lnSpc>
              <a:spcBef>
                <a:spcPts val="0"/>
              </a:spcBef>
              <a:spcAft>
                <a:spcPts val="0"/>
              </a:spcAft>
              <a:buClr>
                <a:srgbClr val="273239"/>
              </a:buClr>
              <a:buSzPts val="1800"/>
              <a:buFont typeface="Arial"/>
              <a:buChar char="•"/>
            </a:pPr>
            <a:r>
              <a:rPr lang="en-US" sz="1600" b="0" i="0" u="none" strike="noStrike" cap="none">
                <a:solidFill>
                  <a:srgbClr val="273239"/>
                </a:solidFill>
                <a:latin typeface="Times New Roman"/>
                <a:ea typeface="Times New Roman"/>
                <a:cs typeface="Times New Roman"/>
                <a:sym typeface="Times New Roman"/>
              </a:rPr>
              <a:t>In Figure 17, there are 5 devices connected to each other, hence the total number of ports required by each device is 4. Total number of ports required=N*(N-1).</a:t>
            </a:r>
            <a:endParaRPr sz="1600" b="0" i="0" u="none" strike="noStrike" cap="none">
              <a:solidFill>
                <a:srgbClr val="000000"/>
              </a:solidFill>
              <a:latin typeface="Times New Roman"/>
              <a:ea typeface="Times New Roman"/>
              <a:cs typeface="Times New Roman"/>
              <a:sym typeface="Times New Roman"/>
            </a:endParaRPr>
          </a:p>
          <a:p>
            <a:pPr marL="0" marR="0" lvl="0" indent="0" algn="just" rtl="0">
              <a:lnSpc>
                <a:spcPct val="100000"/>
              </a:lnSpc>
              <a:spcBef>
                <a:spcPts val="0"/>
              </a:spcBef>
              <a:spcAft>
                <a:spcPts val="0"/>
              </a:spcAft>
              <a:buClr>
                <a:srgbClr val="273239"/>
              </a:buClr>
              <a:buSzPts val="1800"/>
              <a:buFont typeface="Arial"/>
              <a:buChar char="•"/>
            </a:pPr>
            <a:r>
              <a:rPr lang="en-US" sz="1600" b="0" i="0" u="none" strike="noStrike" cap="none">
                <a:solidFill>
                  <a:srgbClr val="273239"/>
                </a:solidFill>
                <a:latin typeface="Times New Roman"/>
                <a:ea typeface="Times New Roman"/>
                <a:cs typeface="Times New Roman"/>
                <a:sym typeface="Times New Roman"/>
              </a:rPr>
              <a:t>Suppose, N number of devices are connected with each other in a mesh topology, then the total number of dedicated links required to connect them is </a:t>
            </a:r>
            <a:r>
              <a:rPr lang="en-US" sz="1600" b="0" i="0" u="none" strike="noStrike" cap="none" baseline="30000">
                <a:solidFill>
                  <a:srgbClr val="273239"/>
                </a:solidFill>
                <a:latin typeface="Times New Roman"/>
                <a:ea typeface="Times New Roman"/>
                <a:cs typeface="Times New Roman"/>
                <a:sym typeface="Times New Roman"/>
              </a:rPr>
              <a:t>N</a:t>
            </a:r>
            <a:r>
              <a:rPr lang="en-US" sz="1600" b="0" i="0" u="none" strike="noStrike" cap="none">
                <a:solidFill>
                  <a:srgbClr val="273239"/>
                </a:solidFill>
                <a:latin typeface="Times New Roman"/>
                <a:ea typeface="Times New Roman"/>
                <a:cs typeface="Times New Roman"/>
                <a:sym typeface="Times New Roman"/>
              </a:rPr>
              <a:t>C</a:t>
            </a:r>
            <a:r>
              <a:rPr lang="en-US" sz="1600" b="0" i="0" u="none" strike="noStrike" cap="none" baseline="-25000">
                <a:solidFill>
                  <a:srgbClr val="273239"/>
                </a:solidFill>
                <a:latin typeface="Times New Roman"/>
                <a:ea typeface="Times New Roman"/>
                <a:cs typeface="Times New Roman"/>
                <a:sym typeface="Times New Roman"/>
              </a:rPr>
              <a:t>2</a:t>
            </a:r>
            <a:r>
              <a:rPr lang="en-US" sz="1600" b="0" i="0" u="none" strike="noStrike" cap="none">
                <a:solidFill>
                  <a:srgbClr val="273239"/>
                </a:solidFill>
                <a:latin typeface="Times New Roman"/>
                <a:ea typeface="Times New Roman"/>
                <a:cs typeface="Times New Roman"/>
                <a:sym typeface="Times New Roman"/>
              </a:rPr>
              <a:t> i.e. N(N-1)/2. In Figure 1, there are 5 devices connected to each other, hence the total number of links required is 5*4/2 = 10.</a:t>
            </a:r>
            <a:endParaRPr sz="1600" b="0" i="0" u="none" strike="noStrike" cap="none">
              <a:solidFill>
                <a:srgbClr val="000000"/>
              </a:solidFill>
              <a:latin typeface="Times New Roman"/>
              <a:ea typeface="Times New Roman"/>
              <a:cs typeface="Times New Roman"/>
              <a:sym typeface="Times New Roman"/>
            </a:endParaRPr>
          </a:p>
        </p:txBody>
      </p:sp>
      <p:pic>
        <p:nvPicPr>
          <p:cNvPr id="275" name="Google Shape;275;p15" descr="Image result for mesh topologies"/>
          <p:cNvPicPr preferRelativeResize="0"/>
          <p:nvPr/>
        </p:nvPicPr>
        <p:blipFill rotWithShape="1">
          <a:blip r:embed="rId3">
            <a:alphaModFix/>
          </a:blip>
          <a:srcRect l="6110" r="14463"/>
          <a:stretch/>
        </p:blipFill>
        <p:spPr>
          <a:xfrm>
            <a:off x="5111496" y="1201108"/>
            <a:ext cx="3328416" cy="3637809"/>
          </a:xfrm>
          <a:prstGeom prst="rect">
            <a:avLst/>
          </a:prstGeom>
          <a:noFill/>
          <a:ln>
            <a:noFill/>
          </a:ln>
        </p:spPr>
      </p:pic>
      <p:sp>
        <p:nvSpPr>
          <p:cNvPr id="276" name="Google Shape;276;p15"/>
          <p:cNvSpPr txBox="1"/>
          <p:nvPr/>
        </p:nvSpPr>
        <p:spPr>
          <a:xfrm>
            <a:off x="0" y="0"/>
            <a:ext cx="5486400" cy="914400"/>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rgbClr val="273239"/>
              </a:buClr>
              <a:buSzPts val="2800"/>
              <a:buFont typeface="Arial"/>
              <a:buNone/>
            </a:pPr>
            <a:r>
              <a:rPr lang="en-US" sz="2800" b="1" i="0" u="none" strike="noStrike" cap="none">
                <a:solidFill>
                  <a:schemeClr val="dk1"/>
                </a:solidFill>
                <a:latin typeface="Arial"/>
                <a:ea typeface="Arial"/>
                <a:cs typeface="Arial"/>
                <a:sym typeface="Arial"/>
              </a:rPr>
              <a:t>Mesh Topology</a:t>
            </a:r>
            <a:endParaRPr sz="2800" b="0" i="0" u="none" strike="noStrike" cap="none">
              <a:solidFill>
                <a:schemeClr val="dk1"/>
              </a:solidFill>
              <a:latin typeface="Times New Roman"/>
              <a:ea typeface="Times New Roman"/>
              <a:cs typeface="Times New Roman"/>
              <a:sym typeface="Times New Roman"/>
            </a:endParaRPr>
          </a:p>
        </p:txBody>
      </p:sp>
      <p:sp>
        <p:nvSpPr>
          <p:cNvPr id="277" name="Google Shape;277;p15"/>
          <p:cNvSpPr txBox="1"/>
          <p:nvPr/>
        </p:nvSpPr>
        <p:spPr>
          <a:xfrm>
            <a:off x="4741833" y="5220394"/>
            <a:ext cx="428675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1" i="0" u="none" strike="noStrike" cap="none">
                <a:solidFill>
                  <a:srgbClr val="000000"/>
                </a:solidFill>
                <a:latin typeface="Times New Roman"/>
                <a:ea typeface="Times New Roman"/>
                <a:cs typeface="Times New Roman"/>
                <a:sym typeface="Times New Roman"/>
              </a:rPr>
              <a:t>Figure 17</a:t>
            </a:r>
            <a:r>
              <a:rPr lang="en-US" sz="1400" b="0" i="0" u="none" strike="noStrike" cap="none">
                <a:solidFill>
                  <a:srgbClr val="000000"/>
                </a:solidFill>
                <a:latin typeface="Times New Roman"/>
                <a:ea typeface="Times New Roman"/>
                <a:cs typeface="Times New Roman"/>
                <a:sym typeface="Times New Roman"/>
              </a:rPr>
              <a:t> Mesh topology with 5 computers connections.</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Google Shape;282;p16"/>
          <p:cNvSpPr txBox="1"/>
          <p:nvPr/>
        </p:nvSpPr>
        <p:spPr>
          <a:xfrm>
            <a:off x="424987" y="1265664"/>
            <a:ext cx="8122665" cy="92333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273239"/>
                </a:solidFill>
                <a:latin typeface="Times New Roman"/>
                <a:ea typeface="Times New Roman"/>
                <a:cs typeface="Times New Roman"/>
                <a:sym typeface="Times New Roman"/>
              </a:rPr>
              <a:t>In star topology, all the devices are connected to a single networking device through a cable. This central device may be hub, switch, router  and all other nodes are connected to the central node. </a:t>
            </a:r>
            <a:endParaRPr sz="1800" b="0" i="0" u="none" strike="noStrike" cap="none">
              <a:solidFill>
                <a:schemeClr val="dk1"/>
              </a:solidFill>
              <a:latin typeface="Times New Roman"/>
              <a:ea typeface="Times New Roman"/>
              <a:cs typeface="Times New Roman"/>
              <a:sym typeface="Times New Roman"/>
            </a:endParaRPr>
          </a:p>
        </p:txBody>
      </p:sp>
      <p:sp>
        <p:nvSpPr>
          <p:cNvPr id="283" name="Google Shape;283;p16"/>
          <p:cNvSpPr txBox="1"/>
          <p:nvPr/>
        </p:nvSpPr>
        <p:spPr>
          <a:xfrm>
            <a:off x="0" y="0"/>
            <a:ext cx="5486040" cy="914040"/>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chemeClr val="dk1"/>
              </a:buClr>
              <a:buSzPts val="2000"/>
              <a:buFont typeface="Times New Roman"/>
              <a:buNone/>
            </a:pPr>
            <a:r>
              <a:rPr lang="en-US" sz="3200" b="1" i="0" u="none" strike="noStrike" cap="none">
                <a:solidFill>
                  <a:schemeClr val="dk1"/>
                </a:solidFill>
                <a:latin typeface="Times New Roman"/>
                <a:ea typeface="Times New Roman"/>
                <a:cs typeface="Times New Roman"/>
                <a:sym typeface="Times New Roman"/>
              </a:rPr>
              <a:t>Star Topology</a:t>
            </a:r>
            <a:endParaRPr/>
          </a:p>
        </p:txBody>
      </p:sp>
      <p:pic>
        <p:nvPicPr>
          <p:cNvPr id="284" name="Google Shape;284;p16" descr="What is Star Topology? Definition and ..."/>
          <p:cNvPicPr preferRelativeResize="0"/>
          <p:nvPr/>
        </p:nvPicPr>
        <p:blipFill rotWithShape="1">
          <a:blip r:embed="rId3">
            <a:alphaModFix/>
          </a:blip>
          <a:srcRect/>
          <a:stretch/>
        </p:blipFill>
        <p:spPr>
          <a:xfrm>
            <a:off x="2298874" y="2214704"/>
            <a:ext cx="4589940" cy="3675609"/>
          </a:xfrm>
          <a:prstGeom prst="rect">
            <a:avLst/>
          </a:prstGeom>
          <a:noFill/>
          <a:ln>
            <a:noFill/>
          </a:ln>
        </p:spPr>
      </p:pic>
      <p:sp>
        <p:nvSpPr>
          <p:cNvPr id="285" name="Google Shape;285;p16"/>
          <p:cNvSpPr txBox="1"/>
          <p:nvPr/>
        </p:nvSpPr>
        <p:spPr>
          <a:xfrm>
            <a:off x="1615858" y="6325644"/>
            <a:ext cx="5107488"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600" b="1" i="0" u="none" strike="noStrike" cap="none">
                <a:solidFill>
                  <a:srgbClr val="000000"/>
                </a:solidFill>
                <a:latin typeface="Times New Roman"/>
                <a:ea typeface="Times New Roman"/>
                <a:cs typeface="Times New Roman"/>
                <a:sym typeface="Times New Roman"/>
              </a:rPr>
              <a:t>Figure 18</a:t>
            </a:r>
            <a:r>
              <a:rPr lang="en-US" sz="1600" b="0" i="0" u="none" strike="noStrike" cap="none">
                <a:solidFill>
                  <a:srgbClr val="000000"/>
                </a:solidFill>
                <a:latin typeface="Times New Roman"/>
                <a:ea typeface="Times New Roman"/>
                <a:cs typeface="Times New Roman"/>
                <a:sym typeface="Times New Roman"/>
              </a:rPr>
              <a:t> Star topology, Hub at centre and rest all are PC’s</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17"/>
          <p:cNvSpPr txBox="1"/>
          <p:nvPr/>
        </p:nvSpPr>
        <p:spPr>
          <a:xfrm>
            <a:off x="3998938" y="1191794"/>
            <a:ext cx="5145062" cy="3970277"/>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000000"/>
              </a:buClr>
              <a:buSzPts val="1800"/>
              <a:buFont typeface="Arial"/>
              <a:buNone/>
            </a:pPr>
            <a:r>
              <a:rPr lang="en-US" sz="1800" b="1" i="0" u="none" strike="noStrike" cap="none">
                <a:solidFill>
                  <a:srgbClr val="273239"/>
                </a:solidFill>
                <a:latin typeface="Times New Roman"/>
                <a:ea typeface="Times New Roman"/>
                <a:cs typeface="Times New Roman"/>
                <a:sym typeface="Times New Roman"/>
              </a:rPr>
              <a:t>Advantages of this topology :</a:t>
            </a:r>
            <a:r>
              <a:rPr lang="en-US" sz="1800" b="0" i="0" u="none" strike="noStrike" cap="none">
                <a:solidFill>
                  <a:srgbClr val="273239"/>
                </a:solidFill>
                <a:latin typeface="Times New Roman"/>
                <a:ea typeface="Times New Roman"/>
                <a:cs typeface="Times New Roman"/>
                <a:sym typeface="Times New Roman"/>
              </a:rPr>
              <a:t> </a:t>
            </a:r>
            <a:endParaRPr sz="1400" b="0" i="0" u="none" strike="noStrike" cap="none">
              <a:solidFill>
                <a:srgbClr val="000000"/>
              </a:solidFill>
              <a:latin typeface="Times New Roman"/>
              <a:ea typeface="Times New Roman"/>
              <a:cs typeface="Times New Roman"/>
              <a:sym typeface="Times New Roman"/>
            </a:endParaRPr>
          </a:p>
          <a:p>
            <a:pPr marL="0" marR="0" lvl="0" indent="0" algn="just" rtl="0">
              <a:lnSpc>
                <a:spcPct val="100000"/>
              </a:lnSpc>
              <a:spcBef>
                <a:spcPts val="0"/>
              </a:spcBef>
              <a:spcAft>
                <a:spcPts val="0"/>
              </a:spcAft>
              <a:buClr>
                <a:srgbClr val="273239"/>
              </a:buClr>
              <a:buSzPts val="1800"/>
              <a:buFont typeface="Arial"/>
              <a:buChar char="•"/>
            </a:pPr>
            <a:r>
              <a:rPr lang="en-US" sz="1800" b="0" i="0" u="none" strike="noStrike" cap="none">
                <a:solidFill>
                  <a:srgbClr val="273239"/>
                </a:solidFill>
                <a:latin typeface="Times New Roman"/>
                <a:ea typeface="Times New Roman"/>
                <a:cs typeface="Times New Roman"/>
                <a:sym typeface="Times New Roman"/>
              </a:rPr>
              <a:t>If N devices are connected in a star topology, then the number of cables required to connect them is N. So, it is easy to set up.</a:t>
            </a:r>
            <a:endParaRPr sz="1400" b="0" i="0" u="none" strike="noStrike" cap="none">
              <a:solidFill>
                <a:srgbClr val="000000"/>
              </a:solidFill>
              <a:latin typeface="Times New Roman"/>
              <a:ea typeface="Times New Roman"/>
              <a:cs typeface="Times New Roman"/>
              <a:sym typeface="Times New Roman"/>
            </a:endParaRPr>
          </a:p>
          <a:p>
            <a:pPr marL="0" marR="0" lvl="0" indent="0" algn="just" rtl="0">
              <a:lnSpc>
                <a:spcPct val="100000"/>
              </a:lnSpc>
              <a:spcBef>
                <a:spcPts val="0"/>
              </a:spcBef>
              <a:spcAft>
                <a:spcPts val="0"/>
              </a:spcAft>
              <a:buClr>
                <a:srgbClr val="273239"/>
              </a:buClr>
              <a:buSzPts val="1800"/>
              <a:buFont typeface="Arial"/>
              <a:buChar char="•"/>
            </a:pPr>
            <a:r>
              <a:rPr lang="en-US" sz="1800" b="0" i="0" u="none" strike="noStrike" cap="none">
                <a:solidFill>
                  <a:srgbClr val="273239"/>
                </a:solidFill>
                <a:latin typeface="Times New Roman"/>
                <a:ea typeface="Times New Roman"/>
                <a:cs typeface="Times New Roman"/>
                <a:sym typeface="Times New Roman"/>
              </a:rPr>
              <a:t>Each device requires only 1 port i.e. to connect to the hub, therefore the total number of ports required is N.</a:t>
            </a:r>
            <a:endParaRPr sz="1400" b="0" i="0" u="none" strike="noStrike" cap="none">
              <a:solidFill>
                <a:srgbClr val="000000"/>
              </a:solidFill>
              <a:latin typeface="Times New Roman"/>
              <a:ea typeface="Times New Roman"/>
              <a:cs typeface="Times New Roman"/>
              <a:sym typeface="Times New Roman"/>
            </a:endParaRPr>
          </a:p>
          <a:p>
            <a:pPr marL="0" marR="0" lvl="0" indent="0" algn="just" rtl="0">
              <a:lnSpc>
                <a:spcPct val="100000"/>
              </a:lnSpc>
              <a:spcBef>
                <a:spcPts val="0"/>
              </a:spcBef>
              <a:spcAft>
                <a:spcPts val="0"/>
              </a:spcAft>
              <a:buClr>
                <a:srgbClr val="000000"/>
              </a:buClr>
              <a:buSzPts val="1800"/>
              <a:buFont typeface="Arial"/>
              <a:buNone/>
            </a:pPr>
            <a:r>
              <a:rPr lang="en-US" sz="1800" b="1" i="0" u="none" strike="noStrike" cap="none">
                <a:solidFill>
                  <a:srgbClr val="273239"/>
                </a:solidFill>
                <a:latin typeface="Times New Roman"/>
                <a:ea typeface="Times New Roman"/>
                <a:cs typeface="Times New Roman"/>
                <a:sym typeface="Times New Roman"/>
              </a:rPr>
              <a:t>Problems with this topology :</a:t>
            </a:r>
            <a:r>
              <a:rPr lang="en-US" sz="1800" b="0" i="0" u="none" strike="noStrike" cap="none">
                <a:solidFill>
                  <a:srgbClr val="273239"/>
                </a:solidFill>
                <a:latin typeface="Times New Roman"/>
                <a:ea typeface="Times New Roman"/>
                <a:cs typeface="Times New Roman"/>
                <a:sym typeface="Times New Roman"/>
              </a:rPr>
              <a:t> </a:t>
            </a:r>
            <a:endParaRPr sz="1400" b="0" i="0" u="none" strike="noStrike" cap="none">
              <a:solidFill>
                <a:srgbClr val="000000"/>
              </a:solidFill>
              <a:latin typeface="Times New Roman"/>
              <a:ea typeface="Times New Roman"/>
              <a:cs typeface="Times New Roman"/>
              <a:sym typeface="Times New Roman"/>
            </a:endParaRPr>
          </a:p>
          <a:p>
            <a:pPr marL="0" marR="0" lvl="0" indent="0" algn="just" rtl="0">
              <a:lnSpc>
                <a:spcPct val="100000"/>
              </a:lnSpc>
              <a:spcBef>
                <a:spcPts val="0"/>
              </a:spcBef>
              <a:spcAft>
                <a:spcPts val="0"/>
              </a:spcAft>
              <a:buClr>
                <a:srgbClr val="273239"/>
              </a:buClr>
              <a:buSzPts val="1800"/>
              <a:buFont typeface="Arial"/>
              <a:buChar char="•"/>
            </a:pPr>
            <a:r>
              <a:rPr lang="en-US" sz="1800" b="0" i="0" u="none" strike="noStrike" cap="none">
                <a:solidFill>
                  <a:srgbClr val="273239"/>
                </a:solidFill>
                <a:latin typeface="Times New Roman"/>
                <a:ea typeface="Times New Roman"/>
                <a:cs typeface="Times New Roman"/>
                <a:sym typeface="Times New Roman"/>
              </a:rPr>
              <a:t>If the concentrator (hub) on which the whole topology relies fails, the whole system will crash down.</a:t>
            </a:r>
            <a:endParaRPr sz="1400" b="0" i="0" u="none" strike="noStrike" cap="none">
              <a:solidFill>
                <a:srgbClr val="000000"/>
              </a:solidFill>
              <a:latin typeface="Times New Roman"/>
              <a:ea typeface="Times New Roman"/>
              <a:cs typeface="Times New Roman"/>
              <a:sym typeface="Times New Roman"/>
            </a:endParaRPr>
          </a:p>
          <a:p>
            <a:pPr marL="0" marR="0" lvl="0" indent="0" algn="just" rtl="0">
              <a:lnSpc>
                <a:spcPct val="100000"/>
              </a:lnSpc>
              <a:spcBef>
                <a:spcPts val="0"/>
              </a:spcBef>
              <a:spcAft>
                <a:spcPts val="0"/>
              </a:spcAft>
              <a:buClr>
                <a:srgbClr val="273239"/>
              </a:buClr>
              <a:buSzPts val="1800"/>
              <a:buFont typeface="Arial"/>
              <a:buChar char="•"/>
            </a:pPr>
            <a:r>
              <a:rPr lang="en-US" sz="1800" b="0" i="0" u="none" strike="noStrike" cap="none">
                <a:solidFill>
                  <a:srgbClr val="273239"/>
                </a:solidFill>
                <a:latin typeface="Times New Roman"/>
                <a:ea typeface="Times New Roman"/>
                <a:cs typeface="Times New Roman"/>
                <a:sym typeface="Times New Roman"/>
              </a:rPr>
              <a:t>The cost of installation is high.</a:t>
            </a:r>
            <a:endParaRPr sz="1400" b="0" i="0" u="none" strike="noStrike" cap="none">
              <a:solidFill>
                <a:srgbClr val="000000"/>
              </a:solidFill>
              <a:latin typeface="Times New Roman"/>
              <a:ea typeface="Times New Roman"/>
              <a:cs typeface="Times New Roman"/>
              <a:sym typeface="Times New Roman"/>
            </a:endParaRPr>
          </a:p>
          <a:p>
            <a:pPr marL="0" marR="0" lvl="0" indent="0" algn="just" rtl="0">
              <a:lnSpc>
                <a:spcPct val="100000"/>
              </a:lnSpc>
              <a:spcBef>
                <a:spcPts val="0"/>
              </a:spcBef>
              <a:spcAft>
                <a:spcPts val="0"/>
              </a:spcAft>
              <a:buClr>
                <a:srgbClr val="273239"/>
              </a:buClr>
              <a:buSzPts val="1800"/>
              <a:buFont typeface="Arial"/>
              <a:buChar char="•"/>
            </a:pPr>
            <a:r>
              <a:rPr lang="en-US" sz="1800" b="0" i="0" u="none" strike="noStrike" cap="none">
                <a:solidFill>
                  <a:srgbClr val="273239"/>
                </a:solidFill>
                <a:latin typeface="Times New Roman"/>
                <a:ea typeface="Times New Roman"/>
                <a:cs typeface="Times New Roman"/>
                <a:sym typeface="Times New Roman"/>
              </a:rPr>
              <a:t>Performance is based on the single concentrator i.e. hub.</a:t>
            </a:r>
            <a:endParaRPr sz="1400" b="0" i="0" u="none" strike="noStrike" cap="none">
              <a:solidFill>
                <a:srgbClr val="000000"/>
              </a:solidFill>
              <a:latin typeface="Times New Roman"/>
              <a:ea typeface="Times New Roman"/>
              <a:cs typeface="Times New Roman"/>
              <a:sym typeface="Times New Roman"/>
            </a:endParaRPr>
          </a:p>
        </p:txBody>
      </p:sp>
      <p:pic>
        <p:nvPicPr>
          <p:cNvPr id="291" name="Google Shape;291;p17" descr="See the source image"/>
          <p:cNvPicPr preferRelativeResize="0"/>
          <p:nvPr/>
        </p:nvPicPr>
        <p:blipFill rotWithShape="1">
          <a:blip r:embed="rId3">
            <a:alphaModFix/>
          </a:blip>
          <a:srcRect/>
          <a:stretch/>
        </p:blipFill>
        <p:spPr>
          <a:xfrm>
            <a:off x="664142" y="1472071"/>
            <a:ext cx="3080085" cy="3686761"/>
          </a:xfrm>
          <a:prstGeom prst="rect">
            <a:avLst/>
          </a:prstGeom>
          <a:noFill/>
          <a:ln>
            <a:noFill/>
          </a:ln>
        </p:spPr>
      </p:pic>
      <p:sp>
        <p:nvSpPr>
          <p:cNvPr id="292" name="Google Shape;292;p17"/>
          <p:cNvSpPr txBox="1">
            <a:spLocks noGrp="1"/>
          </p:cNvSpPr>
          <p:nvPr>
            <p:ph type="title"/>
          </p:nvPr>
        </p:nvSpPr>
        <p:spPr>
          <a:xfrm>
            <a:off x="0" y="0"/>
            <a:ext cx="5486040" cy="914040"/>
          </a:xfrm>
          <a:prstGeom prst="rect">
            <a:avLst/>
          </a:prstGeom>
          <a:noFill/>
          <a:ln>
            <a:noFill/>
          </a:ln>
        </p:spPr>
        <p:txBody>
          <a:bodyPr spcFirstLastPara="1" wrap="square" lIns="0" tIns="0" rIns="0" bIns="0" anchor="ctr" anchorCtr="0">
            <a:noAutofit/>
          </a:bodyPr>
          <a:lstStyle/>
          <a:p>
            <a:pPr marL="0" lvl="0" indent="0" algn="ctr" rtl="0">
              <a:lnSpc>
                <a:spcPct val="90000"/>
              </a:lnSpc>
              <a:spcBef>
                <a:spcPts val="0"/>
              </a:spcBef>
              <a:spcAft>
                <a:spcPts val="0"/>
              </a:spcAft>
              <a:buClr>
                <a:schemeClr val="dk1"/>
              </a:buClr>
              <a:buSzPts val="2000"/>
              <a:buFont typeface="Times New Roman"/>
              <a:buNone/>
            </a:pPr>
            <a:r>
              <a:rPr lang="en-US" sz="3200" b="1"/>
              <a:t>Star Topology</a:t>
            </a:r>
            <a:endParaRPr sz="3200" b="1"/>
          </a:p>
        </p:txBody>
      </p:sp>
      <p:sp>
        <p:nvSpPr>
          <p:cNvPr id="293" name="Google Shape;293;p17"/>
          <p:cNvSpPr txBox="1"/>
          <p:nvPr/>
        </p:nvSpPr>
        <p:spPr>
          <a:xfrm>
            <a:off x="526093" y="5216652"/>
            <a:ext cx="3307316"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600" b="1" i="0" u="none" strike="noStrike" cap="none">
                <a:solidFill>
                  <a:srgbClr val="000000"/>
                </a:solidFill>
                <a:latin typeface="Times New Roman"/>
                <a:ea typeface="Times New Roman"/>
                <a:cs typeface="Times New Roman"/>
                <a:sym typeface="Times New Roman"/>
              </a:rPr>
              <a:t>Figure 19</a:t>
            </a:r>
            <a:r>
              <a:rPr lang="en-US" sz="1600" b="0" i="0" u="none" strike="noStrike" cap="none">
                <a:solidFill>
                  <a:srgbClr val="000000"/>
                </a:solidFill>
                <a:latin typeface="Times New Roman"/>
                <a:ea typeface="Times New Roman"/>
                <a:cs typeface="Times New Roman"/>
                <a:sym typeface="Times New Roman"/>
              </a:rPr>
              <a:t> Workflow of Star topology</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Google Shape;298;p18"/>
          <p:cNvSpPr txBox="1">
            <a:spLocks noGrp="1"/>
          </p:cNvSpPr>
          <p:nvPr>
            <p:ph type="title"/>
          </p:nvPr>
        </p:nvSpPr>
        <p:spPr>
          <a:xfrm>
            <a:off x="0" y="0"/>
            <a:ext cx="5486040" cy="914040"/>
          </a:xfrm>
          <a:prstGeom prst="rect">
            <a:avLst/>
          </a:prstGeom>
          <a:noFill/>
          <a:ln>
            <a:noFill/>
          </a:ln>
        </p:spPr>
        <p:txBody>
          <a:bodyPr spcFirstLastPara="1" wrap="square" lIns="0" tIns="0" rIns="0" bIns="0" anchor="ctr" anchorCtr="0">
            <a:noAutofit/>
          </a:bodyPr>
          <a:lstStyle/>
          <a:p>
            <a:pPr marL="0" lvl="0" indent="0" algn="ctr" rtl="0">
              <a:lnSpc>
                <a:spcPct val="90000"/>
              </a:lnSpc>
              <a:spcBef>
                <a:spcPts val="0"/>
              </a:spcBef>
              <a:spcAft>
                <a:spcPts val="0"/>
              </a:spcAft>
              <a:buClr>
                <a:schemeClr val="dk1"/>
              </a:buClr>
              <a:buSzPts val="2800"/>
              <a:buFont typeface="Times New Roman"/>
              <a:buNone/>
            </a:pPr>
            <a:r>
              <a:rPr lang="en-US" sz="3200" b="1"/>
              <a:t>Bus Topology</a:t>
            </a:r>
            <a:endParaRPr sz="3200" b="1"/>
          </a:p>
        </p:txBody>
      </p:sp>
      <p:sp>
        <p:nvSpPr>
          <p:cNvPr id="299" name="Google Shape;299;p18"/>
          <p:cNvSpPr txBox="1"/>
          <p:nvPr/>
        </p:nvSpPr>
        <p:spPr>
          <a:xfrm>
            <a:off x="352540" y="1176763"/>
            <a:ext cx="8136942" cy="923289"/>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000000"/>
              </a:buClr>
              <a:buSzPts val="1800"/>
              <a:buFont typeface="Arial"/>
              <a:buNone/>
            </a:pPr>
            <a:r>
              <a:rPr lang="en-US" sz="1800" b="0" i="0" u="none" strike="noStrike" cap="none" dirty="0">
                <a:solidFill>
                  <a:srgbClr val="273239"/>
                </a:solidFill>
                <a:latin typeface="Times New Roman"/>
                <a:ea typeface="Times New Roman"/>
                <a:cs typeface="Times New Roman"/>
                <a:sym typeface="Times New Roman"/>
              </a:rPr>
              <a:t>Bus topology is a network type in which every computer and network device is connected to a single cable. It transmits the data from one end to another in a single direction. No bi-directional feature is in bus topology.</a:t>
            </a:r>
          </a:p>
        </p:txBody>
      </p:sp>
      <p:pic>
        <p:nvPicPr>
          <p:cNvPr id="300" name="Google Shape;300;p18" descr="See the source image"/>
          <p:cNvPicPr preferRelativeResize="0"/>
          <p:nvPr/>
        </p:nvPicPr>
        <p:blipFill rotWithShape="1">
          <a:blip r:embed="rId3">
            <a:alphaModFix/>
          </a:blip>
          <a:srcRect/>
          <a:stretch/>
        </p:blipFill>
        <p:spPr>
          <a:xfrm>
            <a:off x="760395" y="2362775"/>
            <a:ext cx="7093819" cy="2807691"/>
          </a:xfrm>
          <a:prstGeom prst="rect">
            <a:avLst/>
          </a:prstGeom>
          <a:noFill/>
          <a:ln>
            <a:noFill/>
          </a:ln>
        </p:spPr>
      </p:pic>
      <p:sp>
        <p:nvSpPr>
          <p:cNvPr id="301" name="Google Shape;301;p18"/>
          <p:cNvSpPr txBox="1"/>
          <p:nvPr/>
        </p:nvSpPr>
        <p:spPr>
          <a:xfrm>
            <a:off x="3052994" y="5339900"/>
            <a:ext cx="3294492"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600" b="1" i="0" u="none" strike="noStrike" cap="none">
                <a:solidFill>
                  <a:srgbClr val="000000"/>
                </a:solidFill>
                <a:latin typeface="Times New Roman"/>
                <a:ea typeface="Times New Roman"/>
                <a:cs typeface="Times New Roman"/>
                <a:sym typeface="Times New Roman"/>
              </a:rPr>
              <a:t>Figure 20</a:t>
            </a:r>
            <a:r>
              <a:rPr lang="en-US" sz="1600" b="0" i="0" u="none" strike="noStrike" cap="none">
                <a:solidFill>
                  <a:srgbClr val="000000"/>
                </a:solidFill>
                <a:latin typeface="Times New Roman"/>
                <a:ea typeface="Times New Roman"/>
                <a:cs typeface="Times New Roman"/>
                <a:sym typeface="Times New Roman"/>
              </a:rPr>
              <a:t> Workflow of Bus topology</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Google Shape;306;p19"/>
          <p:cNvSpPr txBox="1"/>
          <p:nvPr/>
        </p:nvSpPr>
        <p:spPr>
          <a:xfrm>
            <a:off x="178068" y="1112563"/>
            <a:ext cx="4687502" cy="4524275"/>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000000"/>
              </a:buClr>
              <a:buSzPts val="1800"/>
              <a:buFont typeface="Arial"/>
              <a:buNone/>
            </a:pPr>
            <a:r>
              <a:rPr lang="en-US" sz="1800" b="1" i="0" u="none" strike="noStrike" cap="none">
                <a:solidFill>
                  <a:srgbClr val="273239"/>
                </a:solidFill>
                <a:latin typeface="Times New Roman"/>
                <a:ea typeface="Times New Roman"/>
                <a:cs typeface="Times New Roman"/>
                <a:sym typeface="Times New Roman"/>
              </a:rPr>
              <a:t>Advantages of this topology :</a:t>
            </a:r>
            <a:r>
              <a:rPr lang="en-US" sz="1800" b="0" i="0" u="none" strike="noStrike" cap="none">
                <a:solidFill>
                  <a:srgbClr val="273239"/>
                </a:solidFill>
                <a:latin typeface="Times New Roman"/>
                <a:ea typeface="Times New Roman"/>
                <a:cs typeface="Times New Roman"/>
                <a:sym typeface="Times New Roman"/>
              </a:rPr>
              <a:t> </a:t>
            </a:r>
            <a:endParaRPr sz="1800" b="0" i="0" u="none" strike="noStrike" cap="none">
              <a:solidFill>
                <a:srgbClr val="000000"/>
              </a:solidFill>
              <a:latin typeface="Times New Roman"/>
              <a:ea typeface="Times New Roman"/>
              <a:cs typeface="Times New Roman"/>
              <a:sym typeface="Times New Roman"/>
            </a:endParaRPr>
          </a:p>
          <a:p>
            <a:pPr marL="0" marR="0" lvl="0" indent="0" algn="just" rtl="0">
              <a:lnSpc>
                <a:spcPct val="100000"/>
              </a:lnSpc>
              <a:spcBef>
                <a:spcPts val="0"/>
              </a:spcBef>
              <a:spcAft>
                <a:spcPts val="0"/>
              </a:spcAft>
              <a:buClr>
                <a:srgbClr val="273239"/>
              </a:buClr>
              <a:buSzPts val="1800"/>
              <a:buFont typeface="Arial"/>
              <a:buChar char="•"/>
            </a:pPr>
            <a:r>
              <a:rPr lang="en-US" sz="1800" b="0" i="0" u="none" strike="noStrike" cap="none">
                <a:solidFill>
                  <a:srgbClr val="273239"/>
                </a:solidFill>
                <a:latin typeface="Times New Roman"/>
                <a:ea typeface="Times New Roman"/>
                <a:cs typeface="Times New Roman"/>
                <a:sym typeface="Times New Roman"/>
              </a:rPr>
              <a:t>If N devices are connected in a bus topology, then the number of cables required to connect them is 1, which is known as backbone cable, and N drop lines are required.</a:t>
            </a:r>
            <a:endParaRPr sz="1800" b="0" i="0" u="none" strike="noStrike" cap="none">
              <a:solidFill>
                <a:srgbClr val="000000"/>
              </a:solidFill>
              <a:latin typeface="Times New Roman"/>
              <a:ea typeface="Times New Roman"/>
              <a:cs typeface="Times New Roman"/>
              <a:sym typeface="Times New Roman"/>
            </a:endParaRPr>
          </a:p>
          <a:p>
            <a:pPr marL="0" marR="0" lvl="0" indent="0" algn="just" rtl="0">
              <a:lnSpc>
                <a:spcPct val="100000"/>
              </a:lnSpc>
              <a:spcBef>
                <a:spcPts val="0"/>
              </a:spcBef>
              <a:spcAft>
                <a:spcPts val="0"/>
              </a:spcAft>
              <a:buClr>
                <a:srgbClr val="273239"/>
              </a:buClr>
              <a:buSzPts val="1800"/>
              <a:buFont typeface="Arial"/>
              <a:buChar char="•"/>
            </a:pPr>
            <a:r>
              <a:rPr lang="en-US" sz="1800" b="0" i="0" u="none" strike="noStrike" cap="none">
                <a:solidFill>
                  <a:srgbClr val="273239"/>
                </a:solidFill>
                <a:latin typeface="Times New Roman"/>
                <a:ea typeface="Times New Roman"/>
                <a:cs typeface="Times New Roman"/>
                <a:sym typeface="Times New Roman"/>
              </a:rPr>
              <a:t>The cost of the cable is less as compared to other topologies, but it is used to build small networks.</a:t>
            </a:r>
            <a:endParaRPr sz="1800" b="0" i="0" u="none" strike="noStrike" cap="none">
              <a:solidFill>
                <a:srgbClr val="000000"/>
              </a:solidFill>
              <a:latin typeface="Times New Roman"/>
              <a:ea typeface="Times New Roman"/>
              <a:cs typeface="Times New Roman"/>
              <a:sym typeface="Times New Roman"/>
            </a:endParaRPr>
          </a:p>
          <a:p>
            <a:pPr marL="0" marR="0" lvl="0" indent="0" algn="just" rtl="0">
              <a:lnSpc>
                <a:spcPct val="100000"/>
              </a:lnSpc>
              <a:spcBef>
                <a:spcPts val="0"/>
              </a:spcBef>
              <a:spcAft>
                <a:spcPts val="0"/>
              </a:spcAft>
              <a:buClr>
                <a:srgbClr val="000000"/>
              </a:buClr>
              <a:buSzPts val="1800"/>
              <a:buFont typeface="Arial"/>
              <a:buNone/>
            </a:pPr>
            <a:r>
              <a:rPr lang="en-US" sz="1800" b="0" i="0" u="none" strike="noStrike" cap="none">
                <a:solidFill>
                  <a:srgbClr val="273239"/>
                </a:solidFill>
                <a:latin typeface="Times New Roman"/>
                <a:ea typeface="Times New Roman"/>
                <a:cs typeface="Times New Roman"/>
                <a:sym typeface="Times New Roman"/>
              </a:rPr>
              <a:t> </a:t>
            </a:r>
            <a:r>
              <a:rPr lang="en-US" sz="1800" b="1" i="0" u="none" strike="noStrike" cap="none">
                <a:solidFill>
                  <a:srgbClr val="273239"/>
                </a:solidFill>
                <a:latin typeface="Times New Roman"/>
                <a:ea typeface="Times New Roman"/>
                <a:cs typeface="Times New Roman"/>
                <a:sym typeface="Times New Roman"/>
              </a:rPr>
              <a:t>Problems with this topology :</a:t>
            </a:r>
            <a:r>
              <a:rPr lang="en-US" sz="1800" b="0" i="0" u="none" strike="noStrike" cap="none">
                <a:solidFill>
                  <a:srgbClr val="273239"/>
                </a:solidFill>
                <a:latin typeface="Times New Roman"/>
                <a:ea typeface="Times New Roman"/>
                <a:cs typeface="Times New Roman"/>
                <a:sym typeface="Times New Roman"/>
              </a:rPr>
              <a:t> </a:t>
            </a:r>
            <a:endParaRPr sz="1800" b="0" i="0" u="none" strike="noStrike" cap="none">
              <a:solidFill>
                <a:srgbClr val="000000"/>
              </a:solidFill>
              <a:latin typeface="Times New Roman"/>
              <a:ea typeface="Times New Roman"/>
              <a:cs typeface="Times New Roman"/>
              <a:sym typeface="Times New Roman"/>
            </a:endParaRPr>
          </a:p>
          <a:p>
            <a:pPr marL="0" marR="0" lvl="0" indent="0" algn="just" rtl="0">
              <a:lnSpc>
                <a:spcPct val="100000"/>
              </a:lnSpc>
              <a:spcBef>
                <a:spcPts val="0"/>
              </a:spcBef>
              <a:spcAft>
                <a:spcPts val="0"/>
              </a:spcAft>
              <a:buClr>
                <a:srgbClr val="273239"/>
              </a:buClr>
              <a:buSzPts val="1800"/>
              <a:buFont typeface="Arial"/>
              <a:buChar char="•"/>
            </a:pPr>
            <a:r>
              <a:rPr lang="en-US" sz="1800" b="0" i="0" u="none" strike="noStrike" cap="none">
                <a:solidFill>
                  <a:srgbClr val="273239"/>
                </a:solidFill>
                <a:latin typeface="Times New Roman"/>
                <a:ea typeface="Times New Roman"/>
                <a:cs typeface="Times New Roman"/>
                <a:sym typeface="Times New Roman"/>
              </a:rPr>
              <a:t>If the common cable fails, then the whole system will crash down.</a:t>
            </a:r>
            <a:endParaRPr sz="1800" b="0" i="0" u="none" strike="noStrike" cap="none">
              <a:solidFill>
                <a:srgbClr val="000000"/>
              </a:solidFill>
              <a:latin typeface="Times New Roman"/>
              <a:ea typeface="Times New Roman"/>
              <a:cs typeface="Times New Roman"/>
              <a:sym typeface="Times New Roman"/>
            </a:endParaRPr>
          </a:p>
          <a:p>
            <a:pPr marL="0" marR="0" lvl="0" indent="0" algn="just" rtl="0">
              <a:lnSpc>
                <a:spcPct val="100000"/>
              </a:lnSpc>
              <a:spcBef>
                <a:spcPts val="0"/>
              </a:spcBef>
              <a:spcAft>
                <a:spcPts val="0"/>
              </a:spcAft>
              <a:buClr>
                <a:srgbClr val="273239"/>
              </a:buClr>
              <a:buSzPts val="1800"/>
              <a:buFont typeface="Arial"/>
              <a:buChar char="•"/>
            </a:pPr>
            <a:r>
              <a:rPr lang="en-US" sz="1800" b="0" i="0" u="none" strike="noStrike" cap="none">
                <a:solidFill>
                  <a:srgbClr val="273239"/>
                </a:solidFill>
                <a:latin typeface="Times New Roman"/>
                <a:ea typeface="Times New Roman"/>
                <a:cs typeface="Times New Roman"/>
                <a:sym typeface="Times New Roman"/>
              </a:rPr>
              <a:t>If the network traffic is heavy, it increases collisions in the network. To avoid this, various protocols are used in the MAC layer known as Pure Aloha, Slotted Aloha, CSMA/CD, etc.</a:t>
            </a:r>
            <a:endParaRPr sz="1800" b="0" i="0" u="none" strike="noStrike" cap="none">
              <a:solidFill>
                <a:srgbClr val="000000"/>
              </a:solidFill>
              <a:latin typeface="Times New Roman"/>
              <a:ea typeface="Times New Roman"/>
              <a:cs typeface="Times New Roman"/>
              <a:sym typeface="Times New Roman"/>
            </a:endParaRPr>
          </a:p>
          <a:p>
            <a:pPr marL="0" marR="0" lvl="0" indent="0" algn="just" rtl="0">
              <a:lnSpc>
                <a:spcPct val="100000"/>
              </a:lnSpc>
              <a:spcBef>
                <a:spcPts val="0"/>
              </a:spcBef>
              <a:spcAft>
                <a:spcPts val="0"/>
              </a:spcAft>
              <a:buClr>
                <a:srgbClr val="273239"/>
              </a:buClr>
              <a:buSzPts val="1800"/>
              <a:buFont typeface="Arial"/>
              <a:buChar char="•"/>
            </a:pPr>
            <a:r>
              <a:rPr lang="en-US" sz="1800" b="0" i="0" u="none" strike="noStrike" cap="none">
                <a:solidFill>
                  <a:srgbClr val="273239"/>
                </a:solidFill>
                <a:latin typeface="Times New Roman"/>
                <a:ea typeface="Times New Roman"/>
                <a:cs typeface="Times New Roman"/>
                <a:sym typeface="Times New Roman"/>
              </a:rPr>
              <a:t>Security is very low.</a:t>
            </a:r>
            <a:endParaRPr sz="1800" b="0" i="0" u="none" strike="noStrike" cap="none">
              <a:solidFill>
                <a:srgbClr val="000000"/>
              </a:solidFill>
              <a:latin typeface="Times New Roman"/>
              <a:ea typeface="Times New Roman"/>
              <a:cs typeface="Times New Roman"/>
              <a:sym typeface="Times New Roman"/>
            </a:endParaRPr>
          </a:p>
        </p:txBody>
      </p:sp>
      <p:pic>
        <p:nvPicPr>
          <p:cNvPr id="307" name="Google Shape;307;p19" descr="Image result for Physical Bus Topology"/>
          <p:cNvPicPr preferRelativeResize="0"/>
          <p:nvPr/>
        </p:nvPicPr>
        <p:blipFill rotWithShape="1">
          <a:blip r:embed="rId3">
            <a:alphaModFix/>
          </a:blip>
          <a:srcRect/>
          <a:stretch/>
        </p:blipFill>
        <p:spPr>
          <a:xfrm>
            <a:off x="5090052" y="1826305"/>
            <a:ext cx="3492185" cy="3352370"/>
          </a:xfrm>
          <a:prstGeom prst="rect">
            <a:avLst/>
          </a:prstGeom>
          <a:noFill/>
          <a:ln>
            <a:noFill/>
          </a:ln>
        </p:spPr>
      </p:pic>
      <p:sp>
        <p:nvSpPr>
          <p:cNvPr id="308" name="Google Shape;308;p19"/>
          <p:cNvSpPr txBox="1">
            <a:spLocks noGrp="1"/>
          </p:cNvSpPr>
          <p:nvPr>
            <p:ph type="title"/>
          </p:nvPr>
        </p:nvSpPr>
        <p:spPr>
          <a:xfrm>
            <a:off x="0" y="0"/>
            <a:ext cx="5486040" cy="914040"/>
          </a:xfrm>
          <a:prstGeom prst="rect">
            <a:avLst/>
          </a:prstGeom>
          <a:noFill/>
          <a:ln>
            <a:noFill/>
          </a:ln>
        </p:spPr>
        <p:txBody>
          <a:bodyPr spcFirstLastPara="1" wrap="square" lIns="0" tIns="0" rIns="0" bIns="0" anchor="ctr" anchorCtr="0">
            <a:noAutofit/>
          </a:bodyPr>
          <a:lstStyle/>
          <a:p>
            <a:pPr marL="0" lvl="0" indent="0" algn="ctr" rtl="0">
              <a:lnSpc>
                <a:spcPct val="90000"/>
              </a:lnSpc>
              <a:spcBef>
                <a:spcPts val="0"/>
              </a:spcBef>
              <a:spcAft>
                <a:spcPts val="0"/>
              </a:spcAft>
              <a:buClr>
                <a:schemeClr val="dk1"/>
              </a:buClr>
              <a:buSzPts val="2800"/>
              <a:buFont typeface="Times New Roman"/>
              <a:buNone/>
            </a:pPr>
            <a:r>
              <a:rPr lang="en-US" sz="3200" b="1"/>
              <a:t>Bus Topology</a:t>
            </a:r>
            <a:endParaRPr sz="3200" b="1"/>
          </a:p>
        </p:txBody>
      </p:sp>
      <p:sp>
        <p:nvSpPr>
          <p:cNvPr id="309" name="Google Shape;309;p19"/>
          <p:cNvSpPr txBox="1"/>
          <p:nvPr/>
        </p:nvSpPr>
        <p:spPr>
          <a:xfrm>
            <a:off x="5245804" y="5385827"/>
            <a:ext cx="3180679"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600" b="1" i="0" u="none" strike="noStrike" cap="none" dirty="0">
                <a:solidFill>
                  <a:srgbClr val="000000"/>
                </a:solidFill>
                <a:latin typeface="Times New Roman"/>
                <a:ea typeface="Times New Roman"/>
                <a:cs typeface="Times New Roman"/>
                <a:sym typeface="Times New Roman"/>
              </a:rPr>
              <a:t>Figure 21</a:t>
            </a:r>
            <a:r>
              <a:rPr lang="en-US" sz="1600" b="0" i="0" u="none" strike="noStrike" cap="none" dirty="0">
                <a:solidFill>
                  <a:srgbClr val="000000"/>
                </a:solidFill>
                <a:latin typeface="Times New Roman"/>
                <a:ea typeface="Times New Roman"/>
                <a:cs typeface="Times New Roman"/>
                <a:sym typeface="Times New Roman"/>
              </a:rPr>
              <a:t> Bus topology connection.</a:t>
            </a:r>
            <a:endParaRPr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Google Shape;314;p20"/>
          <p:cNvSpPr txBox="1">
            <a:spLocks noGrp="1"/>
          </p:cNvSpPr>
          <p:nvPr>
            <p:ph type="title"/>
          </p:nvPr>
        </p:nvSpPr>
        <p:spPr>
          <a:xfrm>
            <a:off x="0" y="136800"/>
            <a:ext cx="5486040" cy="777240"/>
          </a:xfrm>
          <a:prstGeom prst="rect">
            <a:avLst/>
          </a:prstGeom>
          <a:noFill/>
          <a:ln>
            <a:noFill/>
          </a:ln>
        </p:spPr>
        <p:txBody>
          <a:bodyPr spcFirstLastPara="1" wrap="square" lIns="0" tIns="0" rIns="0" bIns="0" anchor="ctr" anchorCtr="0">
            <a:noAutofit/>
          </a:bodyPr>
          <a:lstStyle/>
          <a:p>
            <a:pPr marL="0" lvl="0" indent="0" algn="ctr" rtl="0">
              <a:lnSpc>
                <a:spcPct val="90000"/>
              </a:lnSpc>
              <a:spcBef>
                <a:spcPts val="0"/>
              </a:spcBef>
              <a:spcAft>
                <a:spcPts val="0"/>
              </a:spcAft>
              <a:buClr>
                <a:srgbClr val="273239"/>
              </a:buClr>
              <a:buSzPts val="2800"/>
              <a:buFont typeface="Arial"/>
              <a:buNone/>
            </a:pPr>
            <a:r>
              <a:rPr lang="en-US" sz="3200" b="1" i="0">
                <a:latin typeface="Arial"/>
                <a:ea typeface="Arial"/>
                <a:cs typeface="Arial"/>
                <a:sym typeface="Arial"/>
              </a:rPr>
              <a:t>Ring Topology</a:t>
            </a:r>
            <a:br>
              <a:rPr lang="en-US" sz="3200" b="1" i="0">
                <a:latin typeface="Arial"/>
                <a:ea typeface="Arial"/>
                <a:cs typeface="Arial"/>
                <a:sym typeface="Arial"/>
              </a:rPr>
            </a:br>
            <a:endParaRPr sz="3200"/>
          </a:p>
        </p:txBody>
      </p:sp>
      <p:sp>
        <p:nvSpPr>
          <p:cNvPr id="315" name="Google Shape;315;p20"/>
          <p:cNvSpPr txBox="1"/>
          <p:nvPr/>
        </p:nvSpPr>
        <p:spPr>
          <a:xfrm>
            <a:off x="274320" y="1218987"/>
            <a:ext cx="4687502" cy="4247276"/>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000000"/>
              </a:buClr>
              <a:buSzPts val="1800"/>
              <a:buFont typeface="Arial"/>
              <a:buNone/>
            </a:pPr>
            <a:r>
              <a:rPr lang="en-US" sz="1800" b="0" i="0" u="none" strike="noStrike" cap="none">
                <a:solidFill>
                  <a:srgbClr val="273239"/>
                </a:solidFill>
                <a:latin typeface="Times New Roman"/>
                <a:ea typeface="Times New Roman"/>
                <a:cs typeface="Times New Roman"/>
                <a:sym typeface="Times New Roman"/>
              </a:rPr>
              <a:t>In this topology, it forms a ring connecting devices with exactly two neighboring devices.</a:t>
            </a:r>
            <a:endParaRPr sz="1800" b="0" i="0" u="none" strike="noStrike" cap="none">
              <a:solidFill>
                <a:srgbClr val="000000"/>
              </a:solidFill>
              <a:latin typeface="Times New Roman"/>
              <a:ea typeface="Times New Roman"/>
              <a:cs typeface="Times New Roman"/>
              <a:sym typeface="Times New Roman"/>
            </a:endParaRPr>
          </a:p>
          <a:p>
            <a:pPr marL="0" marR="0" lvl="0" indent="0" algn="just" rtl="0">
              <a:lnSpc>
                <a:spcPct val="100000"/>
              </a:lnSpc>
              <a:spcBef>
                <a:spcPts val="0"/>
              </a:spcBef>
              <a:spcAft>
                <a:spcPts val="0"/>
              </a:spcAft>
              <a:buClr>
                <a:srgbClr val="000000"/>
              </a:buClr>
              <a:buSzPts val="1800"/>
              <a:buFont typeface="Arial"/>
              <a:buNone/>
            </a:pPr>
            <a:endParaRPr sz="1800" b="0" i="0" u="none" strike="noStrike" cap="none">
              <a:solidFill>
                <a:srgbClr val="273239"/>
              </a:solidFill>
              <a:latin typeface="Times New Roman"/>
              <a:ea typeface="Times New Roman"/>
              <a:cs typeface="Times New Roman"/>
              <a:sym typeface="Times New Roman"/>
            </a:endParaRPr>
          </a:p>
          <a:p>
            <a:pPr marL="0" marR="0" lvl="0" indent="0" algn="just" rtl="0">
              <a:lnSpc>
                <a:spcPct val="100000"/>
              </a:lnSpc>
              <a:spcBef>
                <a:spcPts val="0"/>
              </a:spcBef>
              <a:spcAft>
                <a:spcPts val="0"/>
              </a:spcAft>
              <a:buClr>
                <a:srgbClr val="000000"/>
              </a:buClr>
              <a:buSzPts val="1800"/>
              <a:buFont typeface="Arial"/>
              <a:buNone/>
            </a:pPr>
            <a:r>
              <a:rPr lang="en-US" sz="1800" b="0" i="0" u="none" strike="noStrike" cap="none">
                <a:solidFill>
                  <a:srgbClr val="273239"/>
                </a:solidFill>
                <a:latin typeface="Times New Roman"/>
                <a:ea typeface="Times New Roman"/>
                <a:cs typeface="Times New Roman"/>
                <a:sym typeface="Times New Roman"/>
              </a:rPr>
              <a:t>Several repeaters are used for Ring topology with a large number of nodes, because if someone wants to send some data to the last node in the ring topology with 100 nodes, then the data will have to pass through 99 nodes to reach the 100th node. Hence to prevent data loss repeaters are used in the network.</a:t>
            </a:r>
            <a:endParaRPr sz="1800" b="0" i="0" u="none" strike="noStrike" cap="none">
              <a:solidFill>
                <a:srgbClr val="000000"/>
              </a:solidFill>
              <a:latin typeface="Times New Roman"/>
              <a:ea typeface="Times New Roman"/>
              <a:cs typeface="Times New Roman"/>
              <a:sym typeface="Times New Roman"/>
            </a:endParaRPr>
          </a:p>
          <a:p>
            <a:pPr marL="0" marR="0" lvl="0" indent="0" algn="just" rtl="0">
              <a:lnSpc>
                <a:spcPct val="100000"/>
              </a:lnSpc>
              <a:spcBef>
                <a:spcPts val="0"/>
              </a:spcBef>
              <a:spcAft>
                <a:spcPts val="0"/>
              </a:spcAft>
              <a:buClr>
                <a:srgbClr val="000000"/>
              </a:buClr>
              <a:buSzPts val="1800"/>
              <a:buFont typeface="Arial"/>
              <a:buNone/>
            </a:pPr>
            <a:endParaRPr sz="1800" b="0" i="0" u="none" strike="noStrike" cap="none">
              <a:solidFill>
                <a:srgbClr val="273239"/>
              </a:solidFill>
              <a:latin typeface="Times New Roman"/>
              <a:ea typeface="Times New Roman"/>
              <a:cs typeface="Times New Roman"/>
              <a:sym typeface="Times New Roman"/>
            </a:endParaRPr>
          </a:p>
          <a:p>
            <a:pPr marL="0" marR="0" lvl="0" indent="0" algn="just" rtl="0">
              <a:lnSpc>
                <a:spcPct val="100000"/>
              </a:lnSpc>
              <a:spcBef>
                <a:spcPts val="0"/>
              </a:spcBef>
              <a:spcAft>
                <a:spcPts val="0"/>
              </a:spcAft>
              <a:buClr>
                <a:srgbClr val="000000"/>
              </a:buClr>
              <a:buSzPts val="1800"/>
              <a:buFont typeface="Arial"/>
              <a:buNone/>
            </a:pPr>
            <a:r>
              <a:rPr lang="en-US" sz="1800" b="0" i="0" u="none" strike="noStrike" cap="none">
                <a:solidFill>
                  <a:srgbClr val="273239"/>
                </a:solidFill>
                <a:latin typeface="Times New Roman"/>
                <a:ea typeface="Times New Roman"/>
                <a:cs typeface="Times New Roman"/>
                <a:sym typeface="Times New Roman"/>
              </a:rPr>
              <a:t>The transmission is unidirectional, but it can be made bidirectional by having 2 connections between each Network Node, it is called Dual Ring Topology.</a:t>
            </a:r>
            <a:endParaRPr sz="1800" b="0" i="0" u="none" strike="noStrike" cap="none">
              <a:solidFill>
                <a:srgbClr val="000000"/>
              </a:solidFill>
              <a:latin typeface="Times New Roman"/>
              <a:ea typeface="Times New Roman"/>
              <a:cs typeface="Times New Roman"/>
              <a:sym typeface="Times New Roman"/>
            </a:endParaRPr>
          </a:p>
        </p:txBody>
      </p:sp>
      <p:pic>
        <p:nvPicPr>
          <p:cNvPr id="316" name="Google Shape;316;p20" descr="Image result for ring Topology"/>
          <p:cNvPicPr preferRelativeResize="0"/>
          <p:nvPr/>
        </p:nvPicPr>
        <p:blipFill rotWithShape="1">
          <a:blip r:embed="rId3">
            <a:alphaModFix/>
          </a:blip>
          <a:srcRect t="16742"/>
          <a:stretch/>
        </p:blipFill>
        <p:spPr>
          <a:xfrm>
            <a:off x="5405988" y="1376313"/>
            <a:ext cx="3009900" cy="3879081"/>
          </a:xfrm>
          <a:prstGeom prst="rect">
            <a:avLst/>
          </a:prstGeom>
          <a:noFill/>
          <a:ln>
            <a:noFill/>
          </a:ln>
        </p:spPr>
      </p:pic>
      <p:sp>
        <p:nvSpPr>
          <p:cNvPr id="317" name="Google Shape;317;p20"/>
          <p:cNvSpPr txBox="1"/>
          <p:nvPr/>
        </p:nvSpPr>
        <p:spPr>
          <a:xfrm>
            <a:off x="4906736" y="5255394"/>
            <a:ext cx="3962944"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600" b="1" i="0" u="none" strike="noStrike" cap="none">
                <a:solidFill>
                  <a:srgbClr val="000000"/>
                </a:solidFill>
                <a:latin typeface="Times New Roman"/>
                <a:ea typeface="Times New Roman"/>
                <a:cs typeface="Times New Roman"/>
                <a:sym typeface="Times New Roman"/>
              </a:rPr>
              <a:t>Figure 22</a:t>
            </a:r>
            <a:r>
              <a:rPr lang="en-US" sz="1600" b="0" i="0" u="none" strike="noStrike" cap="none">
                <a:solidFill>
                  <a:srgbClr val="000000"/>
                </a:solidFill>
                <a:latin typeface="Times New Roman"/>
                <a:ea typeface="Times New Roman"/>
                <a:cs typeface="Times New Roman"/>
                <a:sym typeface="Times New Roman"/>
              </a:rPr>
              <a:t> Flow of message in Ring topology.</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42"/>
          <p:cNvSpPr txBox="1">
            <a:spLocks noGrp="1"/>
          </p:cNvSpPr>
          <p:nvPr>
            <p:ph type="title"/>
          </p:nvPr>
        </p:nvSpPr>
        <p:spPr>
          <a:xfrm>
            <a:off x="457380" y="0"/>
            <a:ext cx="5028660" cy="91404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Clr>
                <a:schemeClr val="dk1"/>
              </a:buClr>
              <a:buSzPts val="1800"/>
              <a:buNone/>
            </a:pPr>
            <a:r>
              <a:rPr lang="en-US" b="1" i="0" dirty="0">
                <a:solidFill>
                  <a:schemeClr val="dk1"/>
                </a:solidFill>
                <a:latin typeface="Times New Roman"/>
                <a:ea typeface="Times New Roman"/>
                <a:cs typeface="Times New Roman"/>
                <a:sym typeface="Times New Roman"/>
              </a:rPr>
              <a:t>1. Networks affect our Lives</a:t>
            </a:r>
            <a:endParaRPr b="1" dirty="0">
              <a:solidFill>
                <a:schemeClr val="dk1"/>
              </a:solidFill>
              <a:latin typeface="Times New Roman"/>
              <a:ea typeface="Times New Roman"/>
              <a:cs typeface="Times New Roman"/>
              <a:sym typeface="Times New Roman"/>
            </a:endParaRPr>
          </a:p>
        </p:txBody>
      </p:sp>
      <p:sp>
        <p:nvSpPr>
          <p:cNvPr id="110" name="Google Shape;110;p42"/>
          <p:cNvSpPr txBox="1">
            <a:spLocks noGrp="1"/>
          </p:cNvSpPr>
          <p:nvPr>
            <p:ph type="body" idx="1"/>
          </p:nvPr>
        </p:nvSpPr>
        <p:spPr>
          <a:xfrm>
            <a:off x="457380" y="1160383"/>
            <a:ext cx="8229240" cy="4861594"/>
          </a:xfrm>
          <a:prstGeom prst="rect">
            <a:avLst/>
          </a:prstGeom>
          <a:noFill/>
          <a:ln>
            <a:noFill/>
          </a:ln>
        </p:spPr>
        <p:txBody>
          <a:bodyPr spcFirstLastPara="1" wrap="square" lIns="0" tIns="0" rIns="0" bIns="0" anchor="t" anchorCtr="0">
            <a:normAutofit/>
          </a:bodyPr>
          <a:lstStyle/>
          <a:p>
            <a:pPr marL="114300" lvl="0" indent="0" algn="just" rtl="0">
              <a:lnSpc>
                <a:spcPct val="90000"/>
              </a:lnSpc>
              <a:spcBef>
                <a:spcPts val="1000"/>
              </a:spcBef>
              <a:spcAft>
                <a:spcPts val="0"/>
              </a:spcAft>
              <a:buSzPts val="1800"/>
              <a:buNone/>
            </a:pPr>
            <a:r>
              <a:rPr lang="en-US" sz="2000" b="1" dirty="0">
                <a:solidFill>
                  <a:schemeClr val="dk1"/>
                </a:solidFill>
                <a:highlight>
                  <a:srgbClr val="FFFFFF"/>
                </a:highlight>
                <a:latin typeface="Times New Roman"/>
                <a:ea typeface="Times New Roman"/>
                <a:cs typeface="Times New Roman"/>
                <a:sym typeface="Times New Roman"/>
              </a:rPr>
              <a:t>1</a:t>
            </a:r>
            <a:r>
              <a:rPr lang="en-US" sz="2000" dirty="0">
                <a:solidFill>
                  <a:schemeClr val="dk1"/>
                </a:solidFill>
                <a:highlight>
                  <a:srgbClr val="FFFFFF"/>
                </a:highlight>
                <a:latin typeface="Times New Roman"/>
                <a:ea typeface="Times New Roman"/>
                <a:cs typeface="Times New Roman"/>
                <a:sym typeface="Times New Roman"/>
              </a:rPr>
              <a:t> </a:t>
            </a:r>
            <a:r>
              <a:rPr lang="en-US" sz="2000" b="1" i="0" dirty="0">
                <a:solidFill>
                  <a:schemeClr val="dk1"/>
                </a:solidFill>
                <a:highlight>
                  <a:srgbClr val="FFFFFF"/>
                </a:highlight>
                <a:latin typeface="Times New Roman"/>
                <a:ea typeface="Times New Roman"/>
                <a:cs typeface="Times New Roman"/>
                <a:sym typeface="Times New Roman"/>
              </a:rPr>
              <a:t>Networks Connect Us</a:t>
            </a:r>
            <a:endParaRPr dirty="0"/>
          </a:p>
          <a:p>
            <a:pPr marL="114300" lvl="0" indent="0" algn="just" rtl="0">
              <a:lnSpc>
                <a:spcPct val="90000"/>
              </a:lnSpc>
              <a:spcBef>
                <a:spcPts val="1000"/>
              </a:spcBef>
              <a:spcAft>
                <a:spcPts val="0"/>
              </a:spcAft>
              <a:buSzPts val="1800"/>
              <a:buNone/>
            </a:pPr>
            <a:r>
              <a:rPr lang="en-US" sz="2000" b="0" i="0" dirty="0">
                <a:solidFill>
                  <a:schemeClr val="dk1"/>
                </a:solidFill>
                <a:highlight>
                  <a:srgbClr val="FFFFFF"/>
                </a:highlight>
                <a:latin typeface="Times New Roman"/>
                <a:ea typeface="Times New Roman"/>
                <a:cs typeface="Times New Roman"/>
                <a:sym typeface="Times New Roman"/>
              </a:rPr>
              <a:t>In today’s world, through the use of networks, we are connected like never before. People with ideas can communicate instantly with others to make those ideas a reality. News events and discoveries are known worldwide in seconds. Individuals can even connect and play games with friends separated by oceans and continents</a:t>
            </a:r>
            <a:endParaRPr dirty="0"/>
          </a:p>
          <a:p>
            <a:pPr marL="114300" lvl="0" indent="0" algn="just" rtl="0">
              <a:lnSpc>
                <a:spcPct val="90000"/>
              </a:lnSpc>
              <a:spcBef>
                <a:spcPts val="1000"/>
              </a:spcBef>
              <a:spcAft>
                <a:spcPts val="0"/>
              </a:spcAft>
              <a:buSzPts val="1800"/>
              <a:buNone/>
            </a:pPr>
            <a:endParaRPr sz="2000" dirty="0">
              <a:solidFill>
                <a:schemeClr val="dk1"/>
              </a:solidFill>
              <a:highlight>
                <a:srgbClr val="FFFFFF"/>
              </a:highlight>
              <a:latin typeface="Times New Roman"/>
              <a:ea typeface="Times New Roman"/>
              <a:cs typeface="Times New Roman"/>
              <a:sym typeface="Times New Roman"/>
            </a:endParaRPr>
          </a:p>
          <a:p>
            <a:pPr marL="114300" lvl="0" indent="0" algn="just" rtl="0">
              <a:lnSpc>
                <a:spcPct val="90000"/>
              </a:lnSpc>
              <a:spcBef>
                <a:spcPts val="1000"/>
              </a:spcBef>
              <a:spcAft>
                <a:spcPts val="0"/>
              </a:spcAft>
              <a:buSzPts val="1800"/>
              <a:buNone/>
            </a:pPr>
            <a:r>
              <a:rPr lang="en-US" sz="2000" b="1" i="0" dirty="0">
                <a:solidFill>
                  <a:schemeClr val="dk1"/>
                </a:solidFill>
                <a:highlight>
                  <a:srgbClr val="FFFFFF"/>
                </a:highlight>
                <a:latin typeface="Times New Roman"/>
                <a:ea typeface="Times New Roman"/>
                <a:cs typeface="Times New Roman"/>
                <a:sym typeface="Times New Roman"/>
              </a:rPr>
              <a:t>No Boundaries</a:t>
            </a:r>
            <a:endParaRPr dirty="0"/>
          </a:p>
          <a:p>
            <a:pPr marL="114300" lvl="0" indent="0" algn="just" rtl="0">
              <a:lnSpc>
                <a:spcPct val="90000"/>
              </a:lnSpc>
              <a:spcBef>
                <a:spcPts val="1000"/>
              </a:spcBef>
              <a:spcAft>
                <a:spcPts val="0"/>
              </a:spcAft>
              <a:buSzPts val="1800"/>
              <a:buNone/>
            </a:pPr>
            <a:r>
              <a:rPr lang="en-US" sz="2000" b="0" i="0" dirty="0">
                <a:solidFill>
                  <a:schemeClr val="dk1"/>
                </a:solidFill>
                <a:highlight>
                  <a:srgbClr val="FFFFFF"/>
                </a:highlight>
                <a:latin typeface="Times New Roman"/>
                <a:ea typeface="Times New Roman"/>
                <a:cs typeface="Times New Roman"/>
                <a:sym typeface="Times New Roman"/>
              </a:rPr>
              <a:t>The creation of online communities for the exchange of ideas and information has the potential to increase productivity opportunities across the globe. The creation of the cloud lets us store documents and pictures and access them anywhere, anytime. So whether we are on a train, in a park, or standing on top of a mountain, we can seamlessly access our data and applications on any device.</a:t>
            </a:r>
            <a:endParaRPr dirty="0"/>
          </a:p>
          <a:p>
            <a:pPr marL="114300" lvl="0" indent="0" algn="l" rtl="0">
              <a:lnSpc>
                <a:spcPct val="90000"/>
              </a:lnSpc>
              <a:spcBef>
                <a:spcPts val="1000"/>
              </a:spcBef>
              <a:spcAft>
                <a:spcPts val="0"/>
              </a:spcAft>
              <a:buSzPts val="1800"/>
              <a:buNone/>
            </a:pPr>
            <a:endParaRPr b="0" i="0" dirty="0">
              <a:solidFill>
                <a:srgbClr val="056153"/>
              </a:solidFill>
              <a:highlight>
                <a:srgbClr val="FFFFFF"/>
              </a:highlight>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Google Shape;322;p21"/>
          <p:cNvSpPr txBox="1"/>
          <p:nvPr/>
        </p:nvSpPr>
        <p:spPr>
          <a:xfrm>
            <a:off x="129941" y="1166842"/>
            <a:ext cx="4687502" cy="45242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273239"/>
                </a:solidFill>
                <a:latin typeface="Times New Roman"/>
                <a:ea typeface="Times New Roman"/>
                <a:cs typeface="Times New Roman"/>
                <a:sym typeface="Times New Roman"/>
              </a:rPr>
              <a:t>The following operations take place in ring topology are : </a:t>
            </a:r>
            <a:br>
              <a:rPr lang="en-US" sz="1800" b="0" i="0" u="none" strike="noStrike" cap="none">
                <a:solidFill>
                  <a:srgbClr val="273239"/>
                </a:solidFill>
                <a:latin typeface="Times New Roman"/>
                <a:ea typeface="Times New Roman"/>
                <a:cs typeface="Times New Roman"/>
                <a:sym typeface="Times New Roman"/>
              </a:rPr>
            </a:br>
            <a:r>
              <a:rPr lang="en-US" sz="1800" b="0" i="0" u="none" strike="noStrike" cap="none">
                <a:solidFill>
                  <a:srgbClr val="273239"/>
                </a:solidFill>
                <a:latin typeface="Times New Roman"/>
                <a:ea typeface="Times New Roman"/>
                <a:cs typeface="Times New Roman"/>
                <a:sym typeface="Times New Roman"/>
              </a:rPr>
              <a:t> </a:t>
            </a:r>
            <a:endParaRPr sz="1800" b="0" i="0" u="none" strike="noStrike" cap="none">
              <a:solidFill>
                <a:srgbClr val="000000"/>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273239"/>
              </a:buClr>
              <a:buSzPts val="1800"/>
              <a:buFont typeface="Times New Roman"/>
              <a:buAutoNum type="arabicPeriod"/>
            </a:pPr>
            <a:r>
              <a:rPr lang="en-US" sz="1800" b="0" i="0" u="none" strike="noStrike" cap="none">
                <a:solidFill>
                  <a:srgbClr val="273239"/>
                </a:solidFill>
                <a:latin typeface="Times New Roman"/>
                <a:ea typeface="Times New Roman"/>
                <a:cs typeface="Times New Roman"/>
                <a:sym typeface="Times New Roman"/>
              </a:rPr>
              <a:t>One station is known as a </a:t>
            </a:r>
            <a:r>
              <a:rPr lang="en-US" sz="1800" b="1" i="0" u="none" strike="noStrike" cap="none">
                <a:solidFill>
                  <a:srgbClr val="273239"/>
                </a:solidFill>
                <a:latin typeface="Times New Roman"/>
                <a:ea typeface="Times New Roman"/>
                <a:cs typeface="Times New Roman"/>
                <a:sym typeface="Times New Roman"/>
              </a:rPr>
              <a:t>monitor</a:t>
            </a:r>
            <a:r>
              <a:rPr lang="en-US" sz="1800" b="0" i="0" u="none" strike="noStrike" cap="none">
                <a:solidFill>
                  <a:srgbClr val="273239"/>
                </a:solidFill>
                <a:latin typeface="Times New Roman"/>
                <a:ea typeface="Times New Roman"/>
                <a:cs typeface="Times New Roman"/>
                <a:sym typeface="Times New Roman"/>
              </a:rPr>
              <a:t> station which takes all the responsibility to perform the operations.</a:t>
            </a:r>
            <a:endParaRPr sz="1800" b="0" i="0" u="none" strike="noStrike" cap="none">
              <a:solidFill>
                <a:srgbClr val="000000"/>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273239"/>
              </a:buClr>
              <a:buSzPts val="1800"/>
              <a:buFont typeface="Times New Roman"/>
              <a:buAutoNum type="arabicPeriod"/>
            </a:pPr>
            <a:r>
              <a:rPr lang="en-US" sz="1800" b="0" i="0" u="none" strike="noStrike" cap="none">
                <a:solidFill>
                  <a:srgbClr val="273239"/>
                </a:solidFill>
                <a:latin typeface="Times New Roman"/>
                <a:ea typeface="Times New Roman"/>
                <a:cs typeface="Times New Roman"/>
                <a:sym typeface="Times New Roman"/>
              </a:rPr>
              <a:t>To transmit the data, the station has to hold the token. After the transmission is done, the token is to be released for other stations to use.</a:t>
            </a:r>
            <a:endParaRPr sz="1800" b="0" i="0" u="none" strike="noStrike" cap="none">
              <a:solidFill>
                <a:srgbClr val="000000"/>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273239"/>
              </a:buClr>
              <a:buSzPts val="1800"/>
              <a:buFont typeface="Times New Roman"/>
              <a:buAutoNum type="arabicPeriod"/>
            </a:pPr>
            <a:r>
              <a:rPr lang="en-US" sz="1800" b="0" i="0" u="none" strike="noStrike" cap="none">
                <a:solidFill>
                  <a:srgbClr val="273239"/>
                </a:solidFill>
                <a:latin typeface="Times New Roman"/>
                <a:ea typeface="Times New Roman"/>
                <a:cs typeface="Times New Roman"/>
                <a:sym typeface="Times New Roman"/>
              </a:rPr>
              <a:t>When no station is transmitting the data, then the token will circulate in the ring.</a:t>
            </a:r>
            <a:endParaRPr sz="1800" b="0" i="0" u="none" strike="noStrike" cap="none">
              <a:solidFill>
                <a:srgbClr val="000000"/>
              </a:solidFill>
              <a:latin typeface="Times New Roman"/>
              <a:ea typeface="Times New Roman"/>
              <a:cs typeface="Times New Roman"/>
              <a:sym typeface="Times New Roman"/>
            </a:endParaRPr>
          </a:p>
          <a:p>
            <a:pPr marL="0" marR="0" lvl="0" indent="0" algn="just" rtl="0">
              <a:lnSpc>
                <a:spcPct val="100000"/>
              </a:lnSpc>
              <a:spcBef>
                <a:spcPts val="0"/>
              </a:spcBef>
              <a:spcAft>
                <a:spcPts val="0"/>
              </a:spcAft>
              <a:buClr>
                <a:srgbClr val="273239"/>
              </a:buClr>
              <a:buSzPts val="1800"/>
              <a:buFont typeface="Times New Roman"/>
              <a:buAutoNum type="arabicPeriod"/>
            </a:pPr>
            <a:r>
              <a:rPr lang="en-US" sz="1800" b="0" i="0" u="none" strike="noStrike" cap="none">
                <a:solidFill>
                  <a:srgbClr val="273239"/>
                </a:solidFill>
                <a:latin typeface="Times New Roman"/>
                <a:ea typeface="Times New Roman"/>
                <a:cs typeface="Times New Roman"/>
                <a:sym typeface="Times New Roman"/>
              </a:rPr>
              <a:t>There are two types of token release techniques: </a:t>
            </a:r>
            <a:r>
              <a:rPr lang="en-US" sz="1800" b="1" i="0" u="none" strike="noStrike" cap="none">
                <a:solidFill>
                  <a:srgbClr val="273239"/>
                </a:solidFill>
                <a:latin typeface="Times New Roman"/>
                <a:ea typeface="Times New Roman"/>
                <a:cs typeface="Times New Roman"/>
                <a:sym typeface="Times New Roman"/>
              </a:rPr>
              <a:t>Early token release</a:t>
            </a:r>
            <a:r>
              <a:rPr lang="en-US" sz="1800" b="0" i="0" u="none" strike="noStrike" cap="none">
                <a:solidFill>
                  <a:srgbClr val="273239"/>
                </a:solidFill>
                <a:latin typeface="Times New Roman"/>
                <a:ea typeface="Times New Roman"/>
                <a:cs typeface="Times New Roman"/>
                <a:sym typeface="Times New Roman"/>
              </a:rPr>
              <a:t> releases the token just after transmitting the data and </a:t>
            </a:r>
            <a:r>
              <a:rPr lang="en-US" sz="1800" b="1" i="0" u="none" strike="noStrike" cap="none">
                <a:solidFill>
                  <a:srgbClr val="273239"/>
                </a:solidFill>
                <a:latin typeface="Times New Roman"/>
                <a:ea typeface="Times New Roman"/>
                <a:cs typeface="Times New Roman"/>
                <a:sym typeface="Times New Roman"/>
              </a:rPr>
              <a:t>Delay token release</a:t>
            </a:r>
            <a:r>
              <a:rPr lang="en-US" sz="1800" b="0" i="0" u="none" strike="noStrike" cap="none">
                <a:solidFill>
                  <a:srgbClr val="273239"/>
                </a:solidFill>
                <a:latin typeface="Times New Roman"/>
                <a:ea typeface="Times New Roman"/>
                <a:cs typeface="Times New Roman"/>
                <a:sym typeface="Times New Roman"/>
              </a:rPr>
              <a:t> releases the token after the acknowledgment is received from the receiver.</a:t>
            </a:r>
            <a:endParaRPr sz="1800" b="0" i="0" u="none" strike="noStrike" cap="none">
              <a:solidFill>
                <a:srgbClr val="000000"/>
              </a:solidFill>
              <a:latin typeface="Times New Roman"/>
              <a:ea typeface="Times New Roman"/>
              <a:cs typeface="Times New Roman"/>
              <a:sym typeface="Times New Roman"/>
            </a:endParaRPr>
          </a:p>
        </p:txBody>
      </p:sp>
      <p:pic>
        <p:nvPicPr>
          <p:cNvPr id="323" name="Google Shape;323;p21" descr="See the source image"/>
          <p:cNvPicPr preferRelativeResize="0"/>
          <p:nvPr/>
        </p:nvPicPr>
        <p:blipFill rotWithShape="1">
          <a:blip r:embed="rId3">
            <a:alphaModFix/>
          </a:blip>
          <a:srcRect/>
          <a:stretch/>
        </p:blipFill>
        <p:spPr>
          <a:xfrm>
            <a:off x="5118434" y="1372954"/>
            <a:ext cx="3238500" cy="3457575"/>
          </a:xfrm>
          <a:prstGeom prst="rect">
            <a:avLst/>
          </a:prstGeom>
          <a:noFill/>
          <a:ln>
            <a:noFill/>
          </a:ln>
        </p:spPr>
      </p:pic>
      <p:sp>
        <p:nvSpPr>
          <p:cNvPr id="324" name="Google Shape;324;p21"/>
          <p:cNvSpPr txBox="1">
            <a:spLocks noGrp="1"/>
          </p:cNvSpPr>
          <p:nvPr>
            <p:ph type="title"/>
          </p:nvPr>
        </p:nvSpPr>
        <p:spPr>
          <a:xfrm>
            <a:off x="0" y="136800"/>
            <a:ext cx="5486040" cy="777240"/>
          </a:xfrm>
          <a:prstGeom prst="rect">
            <a:avLst/>
          </a:prstGeom>
          <a:noFill/>
          <a:ln>
            <a:noFill/>
          </a:ln>
        </p:spPr>
        <p:txBody>
          <a:bodyPr spcFirstLastPara="1" wrap="square" lIns="0" tIns="0" rIns="0" bIns="0" anchor="ctr" anchorCtr="0">
            <a:noAutofit/>
          </a:bodyPr>
          <a:lstStyle/>
          <a:p>
            <a:pPr marL="0" lvl="0" indent="0" algn="ctr" rtl="0">
              <a:lnSpc>
                <a:spcPct val="90000"/>
              </a:lnSpc>
              <a:spcBef>
                <a:spcPts val="0"/>
              </a:spcBef>
              <a:spcAft>
                <a:spcPts val="0"/>
              </a:spcAft>
              <a:buClr>
                <a:srgbClr val="273239"/>
              </a:buClr>
              <a:buSzPts val="2800"/>
              <a:buFont typeface="Arial"/>
              <a:buNone/>
            </a:pPr>
            <a:r>
              <a:rPr lang="en-US" sz="3200" b="1" i="0">
                <a:latin typeface="Arial"/>
                <a:ea typeface="Arial"/>
                <a:cs typeface="Arial"/>
                <a:sym typeface="Arial"/>
              </a:rPr>
              <a:t>Ring Topology</a:t>
            </a:r>
            <a:br>
              <a:rPr lang="en-US" sz="3200" b="1" i="0">
                <a:solidFill>
                  <a:srgbClr val="273239"/>
                </a:solidFill>
                <a:latin typeface="Arial"/>
                <a:ea typeface="Arial"/>
                <a:cs typeface="Arial"/>
                <a:sym typeface="Arial"/>
              </a:rPr>
            </a:br>
            <a:endParaRPr sz="3200" b="1"/>
          </a:p>
        </p:txBody>
      </p:sp>
      <p:sp>
        <p:nvSpPr>
          <p:cNvPr id="325" name="Google Shape;325;p21"/>
          <p:cNvSpPr txBox="1"/>
          <p:nvPr/>
        </p:nvSpPr>
        <p:spPr>
          <a:xfrm>
            <a:off x="5118434" y="5289443"/>
            <a:ext cx="3472425"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600" b="1" i="0" u="none" strike="noStrike" cap="none">
                <a:solidFill>
                  <a:srgbClr val="000000"/>
                </a:solidFill>
                <a:latin typeface="Times New Roman"/>
                <a:ea typeface="Times New Roman"/>
                <a:cs typeface="Times New Roman"/>
                <a:sym typeface="Times New Roman"/>
              </a:rPr>
              <a:t>Figure 23</a:t>
            </a:r>
            <a:r>
              <a:rPr lang="en-US" sz="1600" b="0" i="0" u="none" strike="noStrike" cap="none">
                <a:solidFill>
                  <a:srgbClr val="000000"/>
                </a:solidFill>
                <a:latin typeface="Times New Roman"/>
                <a:ea typeface="Times New Roman"/>
                <a:cs typeface="Times New Roman"/>
                <a:sym typeface="Times New Roman"/>
              </a:rPr>
              <a:t> Operations in Ring topology.</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Google Shape;330;p22"/>
          <p:cNvSpPr txBox="1"/>
          <p:nvPr/>
        </p:nvSpPr>
        <p:spPr>
          <a:xfrm>
            <a:off x="274882" y="1120716"/>
            <a:ext cx="8594236" cy="2523727"/>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000000"/>
              </a:buClr>
              <a:buSzPts val="1800"/>
              <a:buFont typeface="Arial"/>
              <a:buNone/>
            </a:pPr>
            <a:r>
              <a:rPr lang="en-US" sz="1800" b="1" i="0" u="none" strike="noStrike" cap="none" dirty="0">
                <a:solidFill>
                  <a:srgbClr val="273239"/>
                </a:solidFill>
                <a:latin typeface="Arial"/>
                <a:ea typeface="Arial"/>
                <a:cs typeface="Arial"/>
                <a:sym typeface="Arial"/>
              </a:rPr>
              <a:t>Advantages of this topology :</a:t>
            </a:r>
            <a:r>
              <a:rPr lang="en-US" sz="1800" b="0" i="0" u="none" strike="noStrike" cap="none" dirty="0">
                <a:solidFill>
                  <a:srgbClr val="273239"/>
                </a:solidFill>
                <a:latin typeface="Arial"/>
                <a:ea typeface="Arial"/>
                <a:cs typeface="Arial"/>
                <a:sym typeface="Arial"/>
              </a:rPr>
              <a:t> </a:t>
            </a:r>
            <a:endParaRPr sz="1400" b="0" i="0" u="none" strike="noStrike" cap="none" dirty="0">
              <a:solidFill>
                <a:srgbClr val="000000"/>
              </a:solidFill>
              <a:latin typeface="Arial"/>
              <a:ea typeface="Arial"/>
              <a:cs typeface="Arial"/>
              <a:sym typeface="Arial"/>
            </a:endParaRPr>
          </a:p>
          <a:p>
            <a:pPr marL="0" marR="0" lvl="0" indent="0" algn="just" rtl="0">
              <a:lnSpc>
                <a:spcPct val="100000"/>
              </a:lnSpc>
              <a:spcBef>
                <a:spcPts val="0"/>
              </a:spcBef>
              <a:spcAft>
                <a:spcPts val="0"/>
              </a:spcAft>
              <a:buClr>
                <a:srgbClr val="273239"/>
              </a:buClr>
              <a:buSzPts val="1800"/>
              <a:buFont typeface="Arial"/>
              <a:buChar char="•"/>
            </a:pPr>
            <a:r>
              <a:rPr lang="en-US" sz="1800" b="0" i="0" u="none" strike="noStrike" cap="none" dirty="0">
                <a:solidFill>
                  <a:srgbClr val="273239"/>
                </a:solidFill>
                <a:latin typeface="Arial"/>
                <a:ea typeface="Arial"/>
                <a:cs typeface="Arial"/>
                <a:sym typeface="Arial"/>
              </a:rPr>
              <a:t>The possibility of collision is minimum in this type of topology.</a:t>
            </a:r>
            <a:endParaRPr sz="1400" b="0" i="0" u="none" strike="noStrike" cap="none" dirty="0">
              <a:solidFill>
                <a:srgbClr val="000000"/>
              </a:solidFill>
              <a:latin typeface="Arial"/>
              <a:ea typeface="Arial"/>
              <a:cs typeface="Arial"/>
              <a:sym typeface="Arial"/>
            </a:endParaRPr>
          </a:p>
          <a:p>
            <a:pPr marL="0" marR="0" lvl="0" indent="0" algn="just" rtl="0">
              <a:lnSpc>
                <a:spcPct val="100000"/>
              </a:lnSpc>
              <a:spcBef>
                <a:spcPts val="0"/>
              </a:spcBef>
              <a:spcAft>
                <a:spcPts val="0"/>
              </a:spcAft>
              <a:buClr>
                <a:srgbClr val="273239"/>
              </a:buClr>
              <a:buSzPts val="1800"/>
              <a:buFont typeface="Arial"/>
              <a:buChar char="•"/>
            </a:pPr>
            <a:r>
              <a:rPr lang="en-US" sz="1800" b="0" i="0" u="none" strike="noStrike" cap="none" dirty="0">
                <a:solidFill>
                  <a:srgbClr val="273239"/>
                </a:solidFill>
                <a:latin typeface="Arial"/>
                <a:ea typeface="Arial"/>
                <a:cs typeface="Arial"/>
                <a:sym typeface="Arial"/>
              </a:rPr>
              <a:t>Cheap to install and expand.</a:t>
            </a:r>
          </a:p>
          <a:p>
            <a:pPr marL="0" marR="0" lvl="0" indent="0" algn="just" rtl="0">
              <a:lnSpc>
                <a:spcPct val="100000"/>
              </a:lnSpc>
              <a:spcBef>
                <a:spcPts val="0"/>
              </a:spcBef>
              <a:spcAft>
                <a:spcPts val="0"/>
              </a:spcAft>
              <a:buClr>
                <a:srgbClr val="273239"/>
              </a:buClr>
              <a:buSzPts val="1800"/>
              <a:buFont typeface="Arial"/>
              <a:buChar char="•"/>
            </a:pPr>
            <a:endParaRPr sz="1400" b="0" i="0" u="none" strike="noStrike" cap="none" dirty="0">
              <a:solidFill>
                <a:srgbClr val="000000"/>
              </a:solidFill>
              <a:latin typeface="Arial"/>
              <a:ea typeface="Arial"/>
              <a:cs typeface="Arial"/>
              <a:sym typeface="Arial"/>
            </a:endParaRPr>
          </a:p>
          <a:p>
            <a:pPr marL="0" marR="0" lvl="0" indent="0" algn="just" rtl="0">
              <a:lnSpc>
                <a:spcPct val="100000"/>
              </a:lnSpc>
              <a:spcBef>
                <a:spcPts val="0"/>
              </a:spcBef>
              <a:spcAft>
                <a:spcPts val="0"/>
              </a:spcAft>
              <a:buClr>
                <a:srgbClr val="000000"/>
              </a:buClr>
              <a:buSzPts val="1800"/>
              <a:buFont typeface="Arial"/>
              <a:buNone/>
            </a:pPr>
            <a:r>
              <a:rPr lang="en-US" sz="1800" b="1" i="0" u="none" strike="noStrike" cap="none" dirty="0">
                <a:solidFill>
                  <a:srgbClr val="273239"/>
                </a:solidFill>
                <a:latin typeface="Arial"/>
                <a:ea typeface="Arial"/>
                <a:cs typeface="Arial"/>
                <a:sym typeface="Arial"/>
              </a:rPr>
              <a:t>Problems with this topology :</a:t>
            </a:r>
            <a:r>
              <a:rPr lang="en-US" sz="1800" b="0" i="0" u="none" strike="noStrike" cap="none" dirty="0">
                <a:solidFill>
                  <a:srgbClr val="273239"/>
                </a:solidFill>
                <a:latin typeface="Arial"/>
                <a:ea typeface="Arial"/>
                <a:cs typeface="Arial"/>
                <a:sym typeface="Arial"/>
              </a:rPr>
              <a:t> </a:t>
            </a:r>
            <a:endParaRPr sz="1400" b="0" i="0" u="none" strike="noStrike" cap="none" dirty="0">
              <a:solidFill>
                <a:srgbClr val="000000"/>
              </a:solidFill>
              <a:latin typeface="Arial"/>
              <a:ea typeface="Arial"/>
              <a:cs typeface="Arial"/>
              <a:sym typeface="Arial"/>
            </a:endParaRPr>
          </a:p>
          <a:p>
            <a:pPr marL="0" marR="0" lvl="0" indent="0" algn="just" rtl="0">
              <a:lnSpc>
                <a:spcPct val="100000"/>
              </a:lnSpc>
              <a:spcBef>
                <a:spcPts val="0"/>
              </a:spcBef>
              <a:spcAft>
                <a:spcPts val="0"/>
              </a:spcAft>
              <a:buClr>
                <a:srgbClr val="273239"/>
              </a:buClr>
              <a:buSzPts val="1800"/>
              <a:buFont typeface="Arial"/>
              <a:buChar char="•"/>
            </a:pPr>
            <a:r>
              <a:rPr lang="en-US" sz="1800" b="0" i="0" u="none" strike="noStrike" cap="none" dirty="0">
                <a:solidFill>
                  <a:srgbClr val="273239"/>
                </a:solidFill>
                <a:latin typeface="Arial"/>
                <a:ea typeface="Arial"/>
                <a:cs typeface="Arial"/>
                <a:sym typeface="Arial"/>
              </a:rPr>
              <a:t>Troubleshooting is difficult in this topology.</a:t>
            </a:r>
            <a:endParaRPr sz="1400" b="0" i="0" u="none" strike="noStrike" cap="none" dirty="0">
              <a:solidFill>
                <a:srgbClr val="000000"/>
              </a:solidFill>
              <a:latin typeface="Arial"/>
              <a:ea typeface="Arial"/>
              <a:cs typeface="Arial"/>
              <a:sym typeface="Arial"/>
            </a:endParaRPr>
          </a:p>
          <a:p>
            <a:pPr marL="0" marR="0" lvl="0" indent="0" algn="just" rtl="0">
              <a:lnSpc>
                <a:spcPct val="100000"/>
              </a:lnSpc>
              <a:spcBef>
                <a:spcPts val="0"/>
              </a:spcBef>
              <a:spcAft>
                <a:spcPts val="0"/>
              </a:spcAft>
              <a:buClr>
                <a:srgbClr val="273239"/>
              </a:buClr>
              <a:buSzPts val="1800"/>
              <a:buFont typeface="Arial"/>
              <a:buChar char="•"/>
            </a:pPr>
            <a:r>
              <a:rPr lang="en-US" sz="1800" b="0" i="0" u="none" strike="noStrike" cap="none" dirty="0">
                <a:solidFill>
                  <a:srgbClr val="273239"/>
                </a:solidFill>
                <a:latin typeface="Arial"/>
                <a:ea typeface="Arial"/>
                <a:cs typeface="Arial"/>
                <a:sym typeface="Arial"/>
              </a:rPr>
              <a:t>The addition of stations in between or removal of stations can disturb the whole topology.</a:t>
            </a:r>
            <a:endParaRPr sz="1400" b="0" i="0" u="none" strike="noStrike" cap="none" dirty="0">
              <a:solidFill>
                <a:srgbClr val="000000"/>
              </a:solidFill>
              <a:latin typeface="Arial"/>
              <a:ea typeface="Arial"/>
              <a:cs typeface="Arial"/>
              <a:sym typeface="Arial"/>
            </a:endParaRPr>
          </a:p>
          <a:p>
            <a:pPr marL="0" marR="0" lvl="0" indent="0" algn="just" rtl="0">
              <a:lnSpc>
                <a:spcPct val="100000"/>
              </a:lnSpc>
              <a:spcBef>
                <a:spcPts val="0"/>
              </a:spcBef>
              <a:spcAft>
                <a:spcPts val="0"/>
              </a:spcAft>
              <a:buClr>
                <a:srgbClr val="273239"/>
              </a:buClr>
              <a:buSzPts val="1800"/>
              <a:buFont typeface="Arial"/>
              <a:buChar char="•"/>
            </a:pPr>
            <a:r>
              <a:rPr lang="en-US" sz="1800" b="0" i="0" u="none" strike="noStrike" cap="none" dirty="0">
                <a:solidFill>
                  <a:srgbClr val="273239"/>
                </a:solidFill>
                <a:latin typeface="Arial"/>
                <a:ea typeface="Arial"/>
                <a:cs typeface="Arial"/>
                <a:sym typeface="Arial"/>
              </a:rPr>
              <a:t>Less secure.</a:t>
            </a:r>
            <a:endParaRPr sz="1400" b="0" i="0" u="none" strike="noStrike" cap="none" dirty="0">
              <a:solidFill>
                <a:srgbClr val="000000"/>
              </a:solidFill>
              <a:latin typeface="Arial"/>
              <a:ea typeface="Arial"/>
              <a:cs typeface="Arial"/>
              <a:sym typeface="Arial"/>
            </a:endParaRPr>
          </a:p>
        </p:txBody>
      </p:sp>
      <p:pic>
        <p:nvPicPr>
          <p:cNvPr id="331" name="Google Shape;331;p22" descr="See the source image"/>
          <p:cNvPicPr preferRelativeResize="0"/>
          <p:nvPr/>
        </p:nvPicPr>
        <p:blipFill rotWithShape="1">
          <a:blip r:embed="rId3">
            <a:alphaModFix/>
          </a:blip>
          <a:srcRect/>
          <a:stretch/>
        </p:blipFill>
        <p:spPr>
          <a:xfrm>
            <a:off x="2667000" y="3948697"/>
            <a:ext cx="5119540" cy="2112738"/>
          </a:xfrm>
          <a:prstGeom prst="rect">
            <a:avLst/>
          </a:prstGeom>
          <a:noFill/>
          <a:ln>
            <a:noFill/>
          </a:ln>
        </p:spPr>
      </p:pic>
      <p:sp>
        <p:nvSpPr>
          <p:cNvPr id="332" name="Google Shape;332;p22"/>
          <p:cNvSpPr txBox="1">
            <a:spLocks noGrp="1"/>
          </p:cNvSpPr>
          <p:nvPr>
            <p:ph type="title"/>
          </p:nvPr>
        </p:nvSpPr>
        <p:spPr>
          <a:xfrm>
            <a:off x="0" y="136800"/>
            <a:ext cx="5486040" cy="777240"/>
          </a:xfrm>
          <a:prstGeom prst="rect">
            <a:avLst/>
          </a:prstGeom>
          <a:noFill/>
          <a:ln>
            <a:noFill/>
          </a:ln>
        </p:spPr>
        <p:txBody>
          <a:bodyPr spcFirstLastPara="1" wrap="square" lIns="0" tIns="0" rIns="0" bIns="0" anchor="ctr" anchorCtr="0">
            <a:noAutofit/>
          </a:bodyPr>
          <a:lstStyle/>
          <a:p>
            <a:pPr marL="0" lvl="0" indent="0" algn="ctr" rtl="0">
              <a:lnSpc>
                <a:spcPct val="90000"/>
              </a:lnSpc>
              <a:spcBef>
                <a:spcPts val="0"/>
              </a:spcBef>
              <a:spcAft>
                <a:spcPts val="0"/>
              </a:spcAft>
              <a:buClr>
                <a:srgbClr val="273239"/>
              </a:buClr>
              <a:buSzPts val="2800"/>
              <a:buFont typeface="Arial"/>
              <a:buNone/>
            </a:pPr>
            <a:r>
              <a:rPr lang="en-US" sz="3200" b="1" i="0">
                <a:latin typeface="Arial"/>
                <a:ea typeface="Arial"/>
                <a:cs typeface="Arial"/>
                <a:sym typeface="Arial"/>
              </a:rPr>
              <a:t>Ring Topology</a:t>
            </a:r>
            <a:br>
              <a:rPr lang="en-US" sz="3200" b="1" i="0">
                <a:solidFill>
                  <a:srgbClr val="273239"/>
                </a:solidFill>
                <a:latin typeface="Arial"/>
                <a:ea typeface="Arial"/>
                <a:cs typeface="Arial"/>
                <a:sym typeface="Arial"/>
              </a:rPr>
            </a:br>
            <a:endParaRPr sz="3200"/>
          </a:p>
        </p:txBody>
      </p:sp>
      <p:sp>
        <p:nvSpPr>
          <p:cNvPr id="333" name="Google Shape;333;p22"/>
          <p:cNvSpPr txBox="1"/>
          <p:nvPr/>
        </p:nvSpPr>
        <p:spPr>
          <a:xfrm>
            <a:off x="3432069" y="6153738"/>
            <a:ext cx="3472425"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600" b="1" i="0" u="none" strike="noStrike" cap="none">
                <a:solidFill>
                  <a:srgbClr val="000000"/>
                </a:solidFill>
                <a:latin typeface="Times New Roman"/>
                <a:ea typeface="Times New Roman"/>
                <a:cs typeface="Times New Roman"/>
                <a:sym typeface="Times New Roman"/>
              </a:rPr>
              <a:t>Figure 24</a:t>
            </a:r>
            <a:r>
              <a:rPr lang="en-US" sz="1600" b="0" i="0" u="none" strike="noStrike" cap="none">
                <a:solidFill>
                  <a:srgbClr val="000000"/>
                </a:solidFill>
                <a:latin typeface="Times New Roman"/>
                <a:ea typeface="Times New Roman"/>
                <a:cs typeface="Times New Roman"/>
                <a:sym typeface="Times New Roman"/>
              </a:rPr>
              <a:t> Operations in Ring topology.</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8" name="Google Shape;338;p23"/>
          <p:cNvSpPr txBox="1">
            <a:spLocks noGrp="1"/>
          </p:cNvSpPr>
          <p:nvPr>
            <p:ph type="title"/>
          </p:nvPr>
        </p:nvSpPr>
        <p:spPr>
          <a:xfrm>
            <a:off x="0" y="0"/>
            <a:ext cx="5486040" cy="914040"/>
          </a:xfrm>
          <a:prstGeom prst="rect">
            <a:avLst/>
          </a:prstGeom>
          <a:noFill/>
          <a:ln>
            <a:noFill/>
          </a:ln>
        </p:spPr>
        <p:txBody>
          <a:bodyPr spcFirstLastPara="1" wrap="square" lIns="0" tIns="0" rIns="0" bIns="0" anchor="ctr" anchorCtr="0">
            <a:noAutofit/>
          </a:bodyPr>
          <a:lstStyle/>
          <a:p>
            <a:pPr marL="0" lvl="0" indent="0" algn="ctr" rtl="0">
              <a:lnSpc>
                <a:spcPct val="90000"/>
              </a:lnSpc>
              <a:spcBef>
                <a:spcPts val="0"/>
              </a:spcBef>
              <a:spcAft>
                <a:spcPts val="0"/>
              </a:spcAft>
              <a:buClr>
                <a:schemeClr val="dk1"/>
              </a:buClr>
              <a:buSzPts val="2800"/>
              <a:buFont typeface="Times New Roman"/>
              <a:buNone/>
            </a:pPr>
            <a:r>
              <a:rPr lang="en-US" sz="3200" b="1"/>
              <a:t>Tree Topology</a:t>
            </a:r>
            <a:endParaRPr sz="3200" b="1"/>
          </a:p>
        </p:txBody>
      </p:sp>
      <p:sp>
        <p:nvSpPr>
          <p:cNvPr id="339" name="Google Shape;339;p23"/>
          <p:cNvSpPr txBox="1"/>
          <p:nvPr/>
        </p:nvSpPr>
        <p:spPr>
          <a:xfrm>
            <a:off x="399268" y="1110998"/>
            <a:ext cx="8333899" cy="6463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273239"/>
                </a:solidFill>
                <a:latin typeface="Arial"/>
                <a:ea typeface="Arial"/>
                <a:cs typeface="Arial"/>
                <a:sym typeface="Arial"/>
              </a:rPr>
              <a:t>This topology is the variation of Star topology. This topology has a hierarchical flow of data. </a:t>
            </a:r>
            <a:endParaRPr sz="1800" b="0" i="0" u="none" strike="noStrike" cap="none">
              <a:solidFill>
                <a:schemeClr val="dk1"/>
              </a:solidFill>
              <a:latin typeface="Arial"/>
              <a:ea typeface="Arial"/>
              <a:cs typeface="Arial"/>
              <a:sym typeface="Arial"/>
            </a:endParaRPr>
          </a:p>
        </p:txBody>
      </p:sp>
      <p:pic>
        <p:nvPicPr>
          <p:cNvPr id="340" name="Google Shape;340;p23" descr="Lightbox"/>
          <p:cNvPicPr preferRelativeResize="0"/>
          <p:nvPr/>
        </p:nvPicPr>
        <p:blipFill rotWithShape="1">
          <a:blip r:embed="rId3">
            <a:alphaModFix/>
          </a:blip>
          <a:srcRect/>
          <a:stretch/>
        </p:blipFill>
        <p:spPr>
          <a:xfrm>
            <a:off x="394636" y="2014789"/>
            <a:ext cx="8632824" cy="3732213"/>
          </a:xfrm>
          <a:prstGeom prst="rect">
            <a:avLst/>
          </a:prstGeom>
          <a:noFill/>
          <a:ln>
            <a:noFill/>
          </a:ln>
        </p:spPr>
      </p:pic>
      <p:sp>
        <p:nvSpPr>
          <p:cNvPr id="341" name="Google Shape;341;p23"/>
          <p:cNvSpPr txBox="1"/>
          <p:nvPr/>
        </p:nvSpPr>
        <p:spPr>
          <a:xfrm>
            <a:off x="986069" y="5132875"/>
            <a:ext cx="5152373"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600" b="1" i="0" u="none" strike="noStrike" cap="none">
                <a:solidFill>
                  <a:srgbClr val="000000"/>
                </a:solidFill>
                <a:latin typeface="Times New Roman"/>
                <a:ea typeface="Times New Roman"/>
                <a:cs typeface="Times New Roman"/>
                <a:sym typeface="Times New Roman"/>
              </a:rPr>
              <a:t>Figure 25 </a:t>
            </a:r>
            <a:r>
              <a:rPr lang="en-US" sz="1600" b="0" i="0" u="none" strike="noStrike" cap="none">
                <a:solidFill>
                  <a:srgbClr val="000000"/>
                </a:solidFill>
                <a:latin typeface="Times New Roman"/>
                <a:ea typeface="Times New Roman"/>
                <a:cs typeface="Times New Roman"/>
                <a:sym typeface="Times New Roman"/>
              </a:rPr>
              <a:t> Shows </a:t>
            </a:r>
            <a:r>
              <a:rPr lang="en-US" sz="1600" b="0" i="0" u="none" strike="noStrike" cap="none">
                <a:solidFill>
                  <a:srgbClr val="273239"/>
                </a:solidFill>
                <a:latin typeface="Times New Roman"/>
                <a:ea typeface="Times New Roman"/>
                <a:cs typeface="Times New Roman"/>
                <a:sym typeface="Times New Roman"/>
              </a:rPr>
              <a:t>Tree topology’s hierarchical flow of data.</a:t>
            </a:r>
            <a:endParaRPr sz="1600" b="0" i="0" u="none" strike="noStrike" cap="none">
              <a:solidFill>
                <a:srgbClr val="000000"/>
              </a:solidFill>
              <a:latin typeface="Times New Roman"/>
              <a:ea typeface="Times New Roman"/>
              <a:cs typeface="Times New Roman"/>
              <a:sym typeface="Times New Roman"/>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pic>
        <p:nvPicPr>
          <p:cNvPr id="346" name="Google Shape;346;p24" descr="Image result for treeTopology gif"/>
          <p:cNvPicPr preferRelativeResize="0"/>
          <p:nvPr/>
        </p:nvPicPr>
        <p:blipFill rotWithShape="1">
          <a:blip r:embed="rId3">
            <a:alphaModFix/>
          </a:blip>
          <a:srcRect t="21092"/>
          <a:stretch/>
        </p:blipFill>
        <p:spPr>
          <a:xfrm>
            <a:off x="484750" y="2577600"/>
            <a:ext cx="8119425" cy="3495600"/>
          </a:xfrm>
          <a:prstGeom prst="rect">
            <a:avLst/>
          </a:prstGeom>
          <a:noFill/>
          <a:ln>
            <a:noFill/>
          </a:ln>
        </p:spPr>
      </p:pic>
      <p:sp>
        <p:nvSpPr>
          <p:cNvPr id="347" name="Google Shape;347;p24"/>
          <p:cNvSpPr txBox="1"/>
          <p:nvPr/>
        </p:nvSpPr>
        <p:spPr>
          <a:xfrm>
            <a:off x="178068" y="1053769"/>
            <a:ext cx="8767628" cy="120032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273239"/>
                </a:solidFill>
                <a:latin typeface="Arial"/>
                <a:ea typeface="Arial"/>
                <a:cs typeface="Arial"/>
                <a:sym typeface="Arial"/>
              </a:rPr>
              <a:t> In this, the various secondary hubs are connected to the central hub which contains the repeater. In this data flow from top to bottom i.e. from the central hub to secondary and then to the devices or from bottom to top i.e. devices to the secondary hub and then to the central hub. </a:t>
            </a:r>
            <a:endParaRPr sz="1800" b="0" i="0" u="none" strike="noStrike" cap="none">
              <a:solidFill>
                <a:schemeClr val="dk1"/>
              </a:solidFill>
              <a:latin typeface="Arial"/>
              <a:ea typeface="Arial"/>
              <a:cs typeface="Arial"/>
              <a:sym typeface="Arial"/>
            </a:endParaRPr>
          </a:p>
        </p:txBody>
      </p:sp>
      <p:sp>
        <p:nvSpPr>
          <p:cNvPr id="348" name="Google Shape;348;p24"/>
          <p:cNvSpPr txBox="1">
            <a:spLocks noGrp="1"/>
          </p:cNvSpPr>
          <p:nvPr>
            <p:ph type="title"/>
          </p:nvPr>
        </p:nvSpPr>
        <p:spPr>
          <a:xfrm>
            <a:off x="0" y="0"/>
            <a:ext cx="5486040" cy="914040"/>
          </a:xfrm>
          <a:prstGeom prst="rect">
            <a:avLst/>
          </a:prstGeom>
          <a:noFill/>
          <a:ln>
            <a:noFill/>
          </a:ln>
        </p:spPr>
        <p:txBody>
          <a:bodyPr spcFirstLastPara="1" wrap="square" lIns="0" tIns="0" rIns="0" bIns="0" anchor="ctr" anchorCtr="0">
            <a:noAutofit/>
          </a:bodyPr>
          <a:lstStyle/>
          <a:p>
            <a:pPr marL="0" lvl="0" indent="0" algn="ctr" rtl="0">
              <a:lnSpc>
                <a:spcPct val="90000"/>
              </a:lnSpc>
              <a:spcBef>
                <a:spcPts val="0"/>
              </a:spcBef>
              <a:spcAft>
                <a:spcPts val="0"/>
              </a:spcAft>
              <a:buClr>
                <a:schemeClr val="dk1"/>
              </a:buClr>
              <a:buSzPts val="2800"/>
              <a:buFont typeface="Times New Roman"/>
              <a:buNone/>
            </a:pPr>
            <a:r>
              <a:rPr lang="en-US" sz="3200" b="1"/>
              <a:t>Tree Topology</a:t>
            </a:r>
            <a:endParaRPr sz="3200" b="1"/>
          </a:p>
        </p:txBody>
      </p:sp>
      <p:sp>
        <p:nvSpPr>
          <p:cNvPr id="349" name="Google Shape;349;p24"/>
          <p:cNvSpPr txBox="1"/>
          <p:nvPr/>
        </p:nvSpPr>
        <p:spPr>
          <a:xfrm>
            <a:off x="1947797" y="6202631"/>
            <a:ext cx="5993704"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600" b="1" i="0" u="none" strike="noStrike" cap="none">
                <a:solidFill>
                  <a:srgbClr val="273239"/>
                </a:solidFill>
                <a:latin typeface="Times New Roman"/>
                <a:ea typeface="Times New Roman"/>
                <a:cs typeface="Times New Roman"/>
                <a:sym typeface="Times New Roman"/>
              </a:rPr>
              <a:t>Figure 26 </a:t>
            </a:r>
            <a:r>
              <a:rPr lang="en-US" sz="1600" b="0" i="0" u="none" strike="noStrike" cap="none">
                <a:solidFill>
                  <a:srgbClr val="273239"/>
                </a:solidFill>
                <a:latin typeface="Times New Roman"/>
                <a:ea typeface="Times New Roman"/>
                <a:cs typeface="Times New Roman"/>
                <a:sym typeface="Times New Roman"/>
              </a:rPr>
              <a:t>Tree topology connected to the central and secondary hub. </a:t>
            </a:r>
            <a:endParaRPr sz="1600" b="0" i="0" u="none" strike="noStrike" cap="none">
              <a:solidFill>
                <a:srgbClr val="000000"/>
              </a:solidFill>
              <a:latin typeface="Times New Roman"/>
              <a:ea typeface="Times New Roman"/>
              <a:cs typeface="Times New Roman"/>
              <a:sym typeface="Times New Roman"/>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pic>
        <p:nvPicPr>
          <p:cNvPr id="354" name="Google Shape;354;p25" descr="See the source image"/>
          <p:cNvPicPr preferRelativeResize="0"/>
          <p:nvPr/>
        </p:nvPicPr>
        <p:blipFill rotWithShape="1">
          <a:blip r:embed="rId3">
            <a:alphaModFix/>
          </a:blip>
          <a:srcRect l="3855" t="18144" r="6289" b="8454"/>
          <a:stretch/>
        </p:blipFill>
        <p:spPr>
          <a:xfrm>
            <a:off x="575035" y="1395167"/>
            <a:ext cx="8216425" cy="4479540"/>
          </a:xfrm>
          <a:prstGeom prst="rect">
            <a:avLst/>
          </a:prstGeom>
          <a:noFill/>
          <a:ln>
            <a:noFill/>
          </a:ln>
        </p:spPr>
      </p:pic>
      <p:sp>
        <p:nvSpPr>
          <p:cNvPr id="355" name="Google Shape;355;p25"/>
          <p:cNvSpPr txBox="1">
            <a:spLocks noGrp="1"/>
          </p:cNvSpPr>
          <p:nvPr>
            <p:ph type="title"/>
          </p:nvPr>
        </p:nvSpPr>
        <p:spPr>
          <a:xfrm>
            <a:off x="0" y="0"/>
            <a:ext cx="5486040" cy="914040"/>
          </a:xfrm>
          <a:prstGeom prst="rect">
            <a:avLst/>
          </a:prstGeom>
          <a:noFill/>
          <a:ln>
            <a:noFill/>
          </a:ln>
        </p:spPr>
        <p:txBody>
          <a:bodyPr spcFirstLastPara="1" wrap="square" lIns="0" tIns="0" rIns="0" bIns="0" anchor="ctr" anchorCtr="0">
            <a:noAutofit/>
          </a:bodyPr>
          <a:lstStyle/>
          <a:p>
            <a:pPr marL="0" lvl="0" indent="0" algn="ctr" rtl="0">
              <a:lnSpc>
                <a:spcPct val="90000"/>
              </a:lnSpc>
              <a:spcBef>
                <a:spcPts val="0"/>
              </a:spcBef>
              <a:spcAft>
                <a:spcPts val="0"/>
              </a:spcAft>
              <a:buClr>
                <a:schemeClr val="dk1"/>
              </a:buClr>
              <a:buSzPts val="2800"/>
              <a:buFont typeface="Times New Roman"/>
              <a:buNone/>
            </a:pPr>
            <a:r>
              <a:rPr lang="en-US" sz="3200" b="1"/>
              <a:t>Tree Topology</a:t>
            </a:r>
            <a:endParaRPr sz="3200" b="1"/>
          </a:p>
        </p:txBody>
      </p:sp>
      <p:sp>
        <p:nvSpPr>
          <p:cNvPr id="356" name="Google Shape;356;p25"/>
          <p:cNvSpPr txBox="1"/>
          <p:nvPr/>
        </p:nvSpPr>
        <p:spPr>
          <a:xfrm>
            <a:off x="1684749" y="6048057"/>
            <a:ext cx="6031284"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600" b="1" i="0" u="none" strike="noStrike" cap="none">
                <a:solidFill>
                  <a:srgbClr val="273239"/>
                </a:solidFill>
                <a:latin typeface="Times New Roman"/>
                <a:ea typeface="Times New Roman"/>
                <a:cs typeface="Times New Roman"/>
                <a:sym typeface="Times New Roman"/>
              </a:rPr>
              <a:t>Figure 27 </a:t>
            </a:r>
            <a:r>
              <a:rPr lang="en-US" sz="1600" b="0" i="0" u="none" strike="noStrike" cap="none">
                <a:solidFill>
                  <a:srgbClr val="273239"/>
                </a:solidFill>
                <a:latin typeface="Times New Roman"/>
                <a:ea typeface="Times New Roman"/>
                <a:cs typeface="Times New Roman"/>
                <a:sym typeface="Times New Roman"/>
              </a:rPr>
              <a:t>Tree topology with specific addresses. </a:t>
            </a:r>
            <a:endParaRPr sz="1600" b="0" i="0" u="none" strike="noStrike" cap="none">
              <a:solidFill>
                <a:srgbClr val="000000"/>
              </a:solidFill>
              <a:latin typeface="Times New Roman"/>
              <a:ea typeface="Times New Roman"/>
              <a:cs typeface="Times New Roman"/>
              <a:sym typeface="Times New Roman"/>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Google Shape;361;p26"/>
          <p:cNvSpPr txBox="1">
            <a:spLocks noGrp="1"/>
          </p:cNvSpPr>
          <p:nvPr>
            <p:ph type="title"/>
          </p:nvPr>
        </p:nvSpPr>
        <p:spPr>
          <a:xfrm>
            <a:off x="0" y="0"/>
            <a:ext cx="5486040" cy="914040"/>
          </a:xfrm>
          <a:prstGeom prst="rect">
            <a:avLst/>
          </a:prstGeom>
          <a:noFill/>
          <a:ln>
            <a:noFill/>
          </a:ln>
        </p:spPr>
        <p:txBody>
          <a:bodyPr spcFirstLastPara="1" wrap="square" lIns="0" tIns="0" rIns="0" bIns="0" anchor="ctr" anchorCtr="0">
            <a:noAutofit/>
          </a:bodyPr>
          <a:lstStyle/>
          <a:p>
            <a:pPr marL="0" lvl="0" indent="0" algn="ctr" rtl="0">
              <a:lnSpc>
                <a:spcPct val="90000"/>
              </a:lnSpc>
              <a:spcBef>
                <a:spcPts val="0"/>
              </a:spcBef>
              <a:spcAft>
                <a:spcPts val="0"/>
              </a:spcAft>
              <a:buClr>
                <a:schemeClr val="dk1"/>
              </a:buClr>
              <a:buSzPts val="2800"/>
              <a:buFont typeface="Times New Roman"/>
              <a:buNone/>
            </a:pPr>
            <a:r>
              <a:rPr lang="en-US" sz="2900" b="1"/>
              <a:t>Tree Topology</a:t>
            </a:r>
            <a:endParaRPr sz="2900" b="1"/>
          </a:p>
        </p:txBody>
      </p:sp>
      <p:sp>
        <p:nvSpPr>
          <p:cNvPr id="362" name="Google Shape;362;p26"/>
          <p:cNvSpPr txBox="1"/>
          <p:nvPr/>
        </p:nvSpPr>
        <p:spPr>
          <a:xfrm>
            <a:off x="451691" y="1895145"/>
            <a:ext cx="8141465" cy="31392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273239"/>
                </a:solidFill>
                <a:latin typeface="Times New Roman"/>
                <a:ea typeface="Times New Roman"/>
                <a:cs typeface="Times New Roman"/>
                <a:sym typeface="Times New Roman"/>
              </a:rPr>
              <a:t>Advantages of this topology :</a:t>
            </a:r>
            <a:r>
              <a:rPr lang="en-US" sz="1800" b="0" i="0" u="none" strike="noStrike" cap="none">
                <a:solidFill>
                  <a:srgbClr val="273239"/>
                </a:solidFill>
                <a:latin typeface="Times New Roman"/>
                <a:ea typeface="Times New Roman"/>
                <a:cs typeface="Times New Roman"/>
                <a:sym typeface="Times New Roman"/>
              </a:rPr>
              <a:t> </a:t>
            </a:r>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273239"/>
              </a:buClr>
              <a:buSzPts val="1800"/>
              <a:buFont typeface="Arial"/>
              <a:buChar char="•"/>
            </a:pPr>
            <a:r>
              <a:rPr lang="en-US" sz="1800" b="0" i="0" u="none" strike="noStrike" cap="none">
                <a:solidFill>
                  <a:srgbClr val="273239"/>
                </a:solidFill>
                <a:latin typeface="Times New Roman"/>
                <a:ea typeface="Times New Roman"/>
                <a:cs typeface="Times New Roman"/>
                <a:sym typeface="Times New Roman"/>
              </a:rPr>
              <a:t>It allows more devices to be attached to a single central hub thus it decreases the distance that is traveled by the signal to come to the devices.</a:t>
            </a:r>
            <a:endParaRPr/>
          </a:p>
          <a:p>
            <a:pPr marL="0" marR="0" lvl="0" indent="0" algn="l" rtl="0">
              <a:lnSpc>
                <a:spcPct val="100000"/>
              </a:lnSpc>
              <a:spcBef>
                <a:spcPts val="0"/>
              </a:spcBef>
              <a:spcAft>
                <a:spcPts val="0"/>
              </a:spcAft>
              <a:buNone/>
            </a:pPr>
            <a:endParaRPr sz="1800" b="0" i="0" u="none" strike="noStrike" cap="none">
              <a:solidFill>
                <a:srgbClr val="000000"/>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273239"/>
              </a:buClr>
              <a:buSzPts val="1800"/>
              <a:buFont typeface="Arial"/>
              <a:buChar char="•"/>
            </a:pPr>
            <a:r>
              <a:rPr lang="en-US" sz="1800" b="0" i="0" u="none" strike="noStrike" cap="none">
                <a:solidFill>
                  <a:srgbClr val="273239"/>
                </a:solidFill>
                <a:latin typeface="Times New Roman"/>
                <a:ea typeface="Times New Roman"/>
                <a:cs typeface="Times New Roman"/>
                <a:sym typeface="Times New Roman"/>
              </a:rPr>
              <a:t>It allows the network to get isolated and also prioritize from different computers.</a:t>
            </a:r>
            <a:endParaRPr/>
          </a:p>
          <a:p>
            <a:pPr marL="0" marR="0" lvl="0" indent="0" algn="l" rtl="0">
              <a:lnSpc>
                <a:spcPct val="100000"/>
              </a:lnSpc>
              <a:spcBef>
                <a:spcPts val="0"/>
              </a:spcBef>
              <a:spcAft>
                <a:spcPts val="0"/>
              </a:spcAft>
              <a:buNone/>
            </a:pPr>
            <a:endParaRPr sz="1800" b="0" i="0" u="none" strike="noStrike" cap="none">
              <a:solidFill>
                <a:srgbClr val="000000"/>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273239"/>
                </a:solidFill>
                <a:latin typeface="Times New Roman"/>
                <a:ea typeface="Times New Roman"/>
                <a:cs typeface="Times New Roman"/>
                <a:sym typeface="Times New Roman"/>
              </a:rPr>
              <a:t>Problems with this topology :</a:t>
            </a:r>
            <a:r>
              <a:rPr lang="en-US" sz="1800" b="0" i="0" u="none" strike="noStrike" cap="none">
                <a:solidFill>
                  <a:srgbClr val="273239"/>
                </a:solidFill>
                <a:latin typeface="Times New Roman"/>
                <a:ea typeface="Times New Roman"/>
                <a:cs typeface="Times New Roman"/>
                <a:sym typeface="Times New Roman"/>
              </a:rPr>
              <a:t>  </a:t>
            </a:r>
            <a:endParaRPr sz="1800" b="0" i="0" u="none" strike="noStrike" cap="none">
              <a:solidFill>
                <a:srgbClr val="000000"/>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273239"/>
              </a:buClr>
              <a:buSzPts val="1800"/>
              <a:buFont typeface="Arial"/>
              <a:buChar char="•"/>
            </a:pPr>
            <a:r>
              <a:rPr lang="en-US" sz="1800" b="0" i="0" u="none" strike="noStrike" cap="none">
                <a:solidFill>
                  <a:srgbClr val="273239"/>
                </a:solidFill>
                <a:latin typeface="Times New Roman"/>
                <a:ea typeface="Times New Roman"/>
                <a:cs typeface="Times New Roman"/>
                <a:sym typeface="Times New Roman"/>
              </a:rPr>
              <a:t>If the central hub gets fails the entire system fails.</a:t>
            </a:r>
            <a:endParaRPr/>
          </a:p>
          <a:p>
            <a:pPr marL="0" marR="0" lvl="0" indent="0" algn="l" rtl="0">
              <a:lnSpc>
                <a:spcPct val="100000"/>
              </a:lnSpc>
              <a:spcBef>
                <a:spcPts val="0"/>
              </a:spcBef>
              <a:spcAft>
                <a:spcPts val="0"/>
              </a:spcAft>
              <a:buNone/>
            </a:pPr>
            <a:endParaRPr sz="1800" b="0" i="0" u="none" strike="noStrike" cap="none">
              <a:solidFill>
                <a:srgbClr val="000000"/>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273239"/>
              </a:buClr>
              <a:buSzPts val="1800"/>
              <a:buFont typeface="Arial"/>
              <a:buChar char="•"/>
            </a:pPr>
            <a:r>
              <a:rPr lang="en-US" sz="1800" b="0" i="0" u="none" strike="noStrike" cap="none">
                <a:solidFill>
                  <a:srgbClr val="273239"/>
                </a:solidFill>
                <a:latin typeface="Times New Roman"/>
                <a:ea typeface="Times New Roman"/>
                <a:cs typeface="Times New Roman"/>
                <a:sym typeface="Times New Roman"/>
              </a:rPr>
              <a:t>The cost is high because of cabling.</a:t>
            </a:r>
            <a:endParaRPr sz="1800" b="0" i="0" u="none" strike="noStrike" cap="none">
              <a:solidFill>
                <a:srgbClr val="000000"/>
              </a:solidFill>
              <a:latin typeface="Times New Roman"/>
              <a:ea typeface="Times New Roman"/>
              <a:cs typeface="Times New Roman"/>
              <a:sym typeface="Times New Roman"/>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Google Shape;367;p51"/>
          <p:cNvSpPr txBox="1">
            <a:spLocks noGrp="1"/>
          </p:cNvSpPr>
          <p:nvPr>
            <p:ph type="title"/>
          </p:nvPr>
        </p:nvSpPr>
        <p:spPr>
          <a:xfrm>
            <a:off x="0" y="0"/>
            <a:ext cx="5486040" cy="914040"/>
          </a:xfrm>
          <a:prstGeom prst="rect">
            <a:avLst/>
          </a:prstGeom>
          <a:noFill/>
          <a:ln>
            <a:noFill/>
          </a:ln>
        </p:spPr>
        <p:txBody>
          <a:bodyPr spcFirstLastPara="1" wrap="square" lIns="0" tIns="0" rIns="0" bIns="0" anchor="ctr" anchorCtr="0">
            <a:noAutofit/>
          </a:bodyPr>
          <a:lstStyle/>
          <a:p>
            <a:pPr marL="0" lvl="0" indent="0" algn="ctr" rtl="0">
              <a:lnSpc>
                <a:spcPct val="90000"/>
              </a:lnSpc>
              <a:spcBef>
                <a:spcPts val="0"/>
              </a:spcBef>
              <a:spcAft>
                <a:spcPts val="0"/>
              </a:spcAft>
              <a:buSzPts val="1800"/>
              <a:buNone/>
            </a:pPr>
            <a:r>
              <a:rPr lang="en-US" sz="3200" b="1" i="0">
                <a:solidFill>
                  <a:srgbClr val="222222"/>
                </a:solidFill>
                <a:latin typeface="Arial"/>
                <a:ea typeface="Arial"/>
                <a:cs typeface="Arial"/>
                <a:sym typeface="Arial"/>
              </a:rPr>
              <a:t>          What is Domain?</a:t>
            </a:r>
            <a:br>
              <a:rPr lang="en-US" sz="3200" b="1" i="0">
                <a:solidFill>
                  <a:srgbClr val="222222"/>
                </a:solidFill>
                <a:latin typeface="Arial"/>
                <a:ea typeface="Arial"/>
                <a:cs typeface="Arial"/>
                <a:sym typeface="Arial"/>
              </a:rPr>
            </a:br>
            <a:endParaRPr sz="3200"/>
          </a:p>
        </p:txBody>
      </p:sp>
      <p:sp>
        <p:nvSpPr>
          <p:cNvPr id="368" name="Google Shape;368;p51"/>
          <p:cNvSpPr txBox="1">
            <a:spLocks noGrp="1"/>
          </p:cNvSpPr>
          <p:nvPr>
            <p:ph type="body" idx="1"/>
          </p:nvPr>
        </p:nvSpPr>
        <p:spPr>
          <a:xfrm>
            <a:off x="457380" y="1152033"/>
            <a:ext cx="8229240" cy="3977280"/>
          </a:xfrm>
          <a:prstGeom prst="rect">
            <a:avLst/>
          </a:prstGeom>
          <a:noFill/>
          <a:ln>
            <a:noFill/>
          </a:ln>
        </p:spPr>
        <p:txBody>
          <a:bodyPr spcFirstLastPara="1" wrap="square" lIns="0" tIns="0" rIns="0" bIns="0" anchor="t" anchorCtr="0">
            <a:normAutofit/>
          </a:bodyPr>
          <a:lstStyle/>
          <a:p>
            <a:pPr marL="457200" lvl="0" indent="-342900" algn="just" rtl="0">
              <a:lnSpc>
                <a:spcPct val="90000"/>
              </a:lnSpc>
              <a:spcBef>
                <a:spcPts val="1000"/>
              </a:spcBef>
              <a:spcAft>
                <a:spcPts val="0"/>
              </a:spcAft>
              <a:buSzPts val="1800"/>
              <a:buChar char="•"/>
            </a:pPr>
            <a:r>
              <a:rPr lang="en-US" sz="2000" b="0" i="0">
                <a:solidFill>
                  <a:srgbClr val="222222"/>
                </a:solidFill>
                <a:latin typeface="Times New Roman"/>
                <a:ea typeface="Times New Roman"/>
                <a:cs typeface="Times New Roman"/>
                <a:sym typeface="Times New Roman"/>
              </a:rPr>
              <a:t>A domain is a </a:t>
            </a:r>
            <a:r>
              <a:rPr lang="en-US" sz="2000" b="1" i="0">
                <a:solidFill>
                  <a:srgbClr val="222222"/>
                </a:solidFill>
                <a:latin typeface="Times New Roman"/>
                <a:ea typeface="Times New Roman"/>
                <a:cs typeface="Times New Roman"/>
                <a:sym typeface="Times New Roman"/>
              </a:rPr>
              <a:t>type of computer </a:t>
            </a:r>
            <a:r>
              <a:rPr lang="en-US" sz="2000" b="0" i="0">
                <a:solidFill>
                  <a:srgbClr val="222222"/>
                </a:solidFill>
                <a:latin typeface="Times New Roman"/>
                <a:ea typeface="Times New Roman"/>
                <a:cs typeface="Times New Roman"/>
                <a:sym typeface="Times New Roman"/>
              </a:rPr>
              <a:t>network in which all </a:t>
            </a:r>
            <a:r>
              <a:rPr lang="en-US" sz="2000" b="1" i="0">
                <a:solidFill>
                  <a:srgbClr val="222222"/>
                </a:solidFill>
                <a:latin typeface="Times New Roman"/>
                <a:ea typeface="Times New Roman"/>
                <a:cs typeface="Times New Roman"/>
                <a:sym typeface="Times New Roman"/>
              </a:rPr>
              <a:t>user computers, printer accounts, and other devices are registered.</a:t>
            </a:r>
            <a:endParaRPr/>
          </a:p>
          <a:p>
            <a:pPr marL="457200" lvl="0" indent="-342900" algn="just" rtl="0">
              <a:lnSpc>
                <a:spcPct val="90000"/>
              </a:lnSpc>
              <a:spcBef>
                <a:spcPts val="1000"/>
              </a:spcBef>
              <a:spcAft>
                <a:spcPts val="0"/>
              </a:spcAft>
              <a:buSzPts val="1800"/>
              <a:buChar char="•"/>
            </a:pPr>
            <a:r>
              <a:rPr lang="en-US" sz="2000" b="0" i="0">
                <a:solidFill>
                  <a:srgbClr val="222222"/>
                </a:solidFill>
                <a:latin typeface="Times New Roman"/>
                <a:ea typeface="Times New Roman"/>
                <a:cs typeface="Times New Roman"/>
                <a:sym typeface="Times New Roman"/>
              </a:rPr>
              <a:t> It is a </a:t>
            </a:r>
            <a:r>
              <a:rPr lang="en-US" sz="2000" b="1" i="0">
                <a:solidFill>
                  <a:srgbClr val="222222"/>
                </a:solidFill>
                <a:latin typeface="Times New Roman"/>
                <a:ea typeface="Times New Roman"/>
                <a:cs typeface="Times New Roman"/>
                <a:sym typeface="Times New Roman"/>
              </a:rPr>
              <a:t>central database </a:t>
            </a:r>
            <a:r>
              <a:rPr lang="en-US" sz="2000" b="0" i="0">
                <a:solidFill>
                  <a:srgbClr val="222222"/>
                </a:solidFill>
                <a:latin typeface="Times New Roman"/>
                <a:ea typeface="Times New Roman"/>
                <a:cs typeface="Times New Roman"/>
                <a:sym typeface="Times New Roman"/>
              </a:rPr>
              <a:t>located on </a:t>
            </a:r>
            <a:r>
              <a:rPr lang="en-US" sz="2000" b="1" i="0">
                <a:solidFill>
                  <a:srgbClr val="222222"/>
                </a:solidFill>
                <a:latin typeface="Times New Roman"/>
                <a:ea typeface="Times New Roman"/>
                <a:cs typeface="Times New Roman"/>
                <a:sym typeface="Times New Roman"/>
              </a:rPr>
              <a:t>single or multiple </a:t>
            </a:r>
            <a:r>
              <a:rPr lang="en-US" sz="2000" b="0" i="0">
                <a:solidFill>
                  <a:srgbClr val="222222"/>
                </a:solidFill>
                <a:latin typeface="Times New Roman"/>
                <a:ea typeface="Times New Roman"/>
                <a:cs typeface="Times New Roman"/>
                <a:sym typeface="Times New Roman"/>
              </a:rPr>
              <a:t>clusters of central computers, that is known as domain controllers</a:t>
            </a:r>
            <a:r>
              <a:rPr lang="en-US" b="0" i="0">
                <a:solidFill>
                  <a:srgbClr val="222222"/>
                </a:solidFill>
                <a:latin typeface="Times New Roman"/>
                <a:ea typeface="Times New Roman"/>
                <a:cs typeface="Times New Roman"/>
                <a:sym typeface="Times New Roman"/>
              </a:rPr>
              <a:t>.</a:t>
            </a:r>
            <a:endParaRPr>
              <a:latin typeface="Times New Roman"/>
              <a:ea typeface="Times New Roman"/>
              <a:cs typeface="Times New Roman"/>
              <a:sym typeface="Times New Roman"/>
            </a:endParaRPr>
          </a:p>
        </p:txBody>
      </p:sp>
      <p:graphicFrame>
        <p:nvGraphicFramePr>
          <p:cNvPr id="369" name="Google Shape;369;p51"/>
          <p:cNvGraphicFramePr/>
          <p:nvPr/>
        </p:nvGraphicFramePr>
        <p:xfrm>
          <a:off x="991746" y="2883506"/>
          <a:ext cx="6811970" cy="3333550"/>
        </p:xfrm>
        <a:graphic>
          <a:graphicData uri="http://schemas.openxmlformats.org/presentationml/2006/ole">
            <mc:AlternateContent xmlns:mc="http://schemas.openxmlformats.org/markup-compatibility/2006">
              <mc:Choice xmlns:v="urn:schemas-microsoft-com:vml" Requires="v">
                <p:oleObj r:id="rId3" imgW="6811970" imgH="3333550" progId="Paint.Picture">
                  <p:embed/>
                </p:oleObj>
              </mc:Choice>
              <mc:Fallback>
                <p:oleObj r:id="rId3" imgW="6811970" imgH="3333550" progId="Paint.Picture">
                  <p:embed/>
                  <p:pic>
                    <p:nvPicPr>
                      <p:cNvPr id="369" name="Google Shape;369;p51"/>
                      <p:cNvPicPr preferRelativeResize="0"/>
                      <p:nvPr/>
                    </p:nvPicPr>
                    <p:blipFill rotWithShape="1">
                      <a:blip r:embed="rId4">
                        <a:alphaModFix/>
                      </a:blip>
                      <a:srcRect/>
                      <a:stretch/>
                    </p:blipFill>
                    <p:spPr>
                      <a:xfrm>
                        <a:off x="991746" y="2883506"/>
                        <a:ext cx="6811970" cy="3333550"/>
                      </a:xfrm>
                      <a:prstGeom prst="rect">
                        <a:avLst/>
                      </a:prstGeom>
                      <a:noFill/>
                      <a:ln>
                        <a:noFill/>
                      </a:ln>
                    </p:spPr>
                  </p:pic>
                </p:oleObj>
              </mc:Fallback>
            </mc:AlternateContent>
          </a:graphicData>
        </a:graphic>
      </p:graphicFrame>
      <p:sp>
        <p:nvSpPr>
          <p:cNvPr id="370" name="Google Shape;370;p51"/>
          <p:cNvSpPr txBox="1"/>
          <p:nvPr/>
        </p:nvSpPr>
        <p:spPr>
          <a:xfrm>
            <a:off x="2438082" y="6217056"/>
            <a:ext cx="3042821"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600" b="1" i="0" u="none" strike="noStrike" cap="none">
                <a:solidFill>
                  <a:srgbClr val="000000"/>
                </a:solidFill>
                <a:latin typeface="Times New Roman"/>
                <a:ea typeface="Times New Roman"/>
                <a:cs typeface="Times New Roman"/>
                <a:sym typeface="Times New Roman"/>
              </a:rPr>
              <a:t>Figure 28</a:t>
            </a:r>
            <a:r>
              <a:rPr lang="en-US" sz="1600" b="0" i="0" u="none" strike="noStrike" cap="none">
                <a:solidFill>
                  <a:srgbClr val="000000"/>
                </a:solidFill>
                <a:latin typeface="Times New Roman"/>
                <a:ea typeface="Times New Roman"/>
                <a:cs typeface="Times New Roman"/>
                <a:sym typeface="Times New Roman"/>
              </a:rPr>
              <a:t> Shows types of Domain</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Shape 374"/>
        <p:cNvGrpSpPr/>
        <p:nvPr/>
      </p:nvGrpSpPr>
      <p:grpSpPr>
        <a:xfrm>
          <a:off x="0" y="0"/>
          <a:ext cx="0" cy="0"/>
          <a:chOff x="0" y="0"/>
          <a:chExt cx="0" cy="0"/>
        </a:xfrm>
      </p:grpSpPr>
      <p:sp>
        <p:nvSpPr>
          <p:cNvPr id="375" name="Google Shape;375;p52"/>
          <p:cNvSpPr txBox="1">
            <a:spLocks noGrp="1"/>
          </p:cNvSpPr>
          <p:nvPr>
            <p:ph type="title"/>
          </p:nvPr>
        </p:nvSpPr>
        <p:spPr>
          <a:xfrm>
            <a:off x="0" y="0"/>
            <a:ext cx="5486040" cy="91404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Clr>
                <a:schemeClr val="dk1"/>
              </a:buClr>
              <a:buSzPts val="1800"/>
              <a:buNone/>
            </a:pPr>
            <a:r>
              <a:rPr lang="en-US" b="1"/>
              <a:t>Collision Domain</a:t>
            </a:r>
            <a:endParaRPr/>
          </a:p>
        </p:txBody>
      </p:sp>
      <p:sp>
        <p:nvSpPr>
          <p:cNvPr id="376" name="Google Shape;376;p52"/>
          <p:cNvSpPr txBox="1">
            <a:spLocks noGrp="1"/>
          </p:cNvSpPr>
          <p:nvPr>
            <p:ph type="body" idx="1"/>
          </p:nvPr>
        </p:nvSpPr>
        <p:spPr>
          <a:xfrm>
            <a:off x="457380" y="1020058"/>
            <a:ext cx="8229240" cy="2599835"/>
          </a:xfrm>
          <a:prstGeom prst="rect">
            <a:avLst/>
          </a:prstGeom>
          <a:noFill/>
          <a:ln>
            <a:noFill/>
          </a:ln>
        </p:spPr>
        <p:txBody>
          <a:bodyPr spcFirstLastPara="1" wrap="square" lIns="0" tIns="0" rIns="0" bIns="0" anchor="t" anchorCtr="0">
            <a:normAutofit/>
          </a:bodyPr>
          <a:lstStyle/>
          <a:p>
            <a:pPr marL="457200" lvl="0" indent="-342900" algn="just" rtl="0">
              <a:lnSpc>
                <a:spcPct val="90000"/>
              </a:lnSpc>
              <a:spcBef>
                <a:spcPts val="1000"/>
              </a:spcBef>
              <a:spcAft>
                <a:spcPts val="0"/>
              </a:spcAft>
              <a:buSzPts val="1800"/>
              <a:buChar char="•"/>
            </a:pPr>
            <a:r>
              <a:rPr lang="en-US" b="1" i="0" dirty="0">
                <a:solidFill>
                  <a:srgbClr val="212529"/>
                </a:solidFill>
                <a:latin typeface="Times New Roman"/>
                <a:ea typeface="Times New Roman"/>
                <a:cs typeface="Times New Roman"/>
                <a:sym typeface="Times New Roman"/>
              </a:rPr>
              <a:t>Collisions </a:t>
            </a:r>
            <a:r>
              <a:rPr lang="en-US" b="0" i="0" dirty="0">
                <a:solidFill>
                  <a:srgbClr val="212529"/>
                </a:solidFill>
                <a:latin typeface="Times New Roman"/>
                <a:ea typeface="Times New Roman"/>
                <a:cs typeface="Times New Roman"/>
                <a:sym typeface="Times New Roman"/>
              </a:rPr>
              <a:t>will happen in an Ethernet Network when two devices simultaneously try to send data on the Shared Media, since Shared Media is half-duplex and sending and receiving are not supported at the same time.</a:t>
            </a:r>
            <a:endParaRPr dirty="0"/>
          </a:p>
          <a:p>
            <a:pPr marL="457200" lvl="0" indent="-342900" algn="just" rtl="0">
              <a:lnSpc>
                <a:spcPct val="90000"/>
              </a:lnSpc>
              <a:spcBef>
                <a:spcPts val="1000"/>
              </a:spcBef>
              <a:spcAft>
                <a:spcPts val="0"/>
              </a:spcAft>
              <a:buSzPts val="1800"/>
              <a:buChar char="•"/>
            </a:pPr>
            <a:r>
              <a:rPr lang="en-US" b="1" i="0" dirty="0">
                <a:solidFill>
                  <a:srgbClr val="212529"/>
                </a:solidFill>
                <a:latin typeface="Times New Roman"/>
                <a:ea typeface="Times New Roman"/>
                <a:cs typeface="Times New Roman"/>
                <a:sym typeface="Times New Roman"/>
              </a:rPr>
              <a:t>Collisions</a:t>
            </a:r>
            <a:r>
              <a:rPr lang="en-US" b="0" i="0" dirty="0">
                <a:solidFill>
                  <a:srgbClr val="212529"/>
                </a:solidFill>
                <a:latin typeface="Times New Roman"/>
                <a:ea typeface="Times New Roman"/>
                <a:cs typeface="Times New Roman"/>
                <a:sym typeface="Times New Roman"/>
              </a:rPr>
              <a:t> are a normal part of life in an Ethernet network when Ethernet operates in a Half-duplex and under most circumstances should not be considered a problem.</a:t>
            </a:r>
            <a:endParaRPr dirty="0"/>
          </a:p>
          <a:p>
            <a:pPr marL="457200" lvl="0" indent="-342900" algn="just" rtl="0">
              <a:lnSpc>
                <a:spcPct val="90000"/>
              </a:lnSpc>
              <a:spcBef>
                <a:spcPts val="1000"/>
              </a:spcBef>
              <a:spcAft>
                <a:spcPts val="0"/>
              </a:spcAft>
              <a:buSzPts val="1800"/>
              <a:buChar char="•"/>
            </a:pPr>
            <a:r>
              <a:rPr lang="en-US" b="0" i="0" dirty="0">
                <a:solidFill>
                  <a:srgbClr val="212529"/>
                </a:solidFill>
                <a:latin typeface="Times New Roman"/>
                <a:ea typeface="Times New Roman"/>
                <a:cs typeface="Times New Roman"/>
                <a:sym typeface="Times New Roman"/>
              </a:rPr>
              <a:t>A </a:t>
            </a:r>
            <a:r>
              <a:rPr lang="en-US" b="1" i="0" u="none" strike="noStrike" dirty="0">
                <a:solidFill>
                  <a:schemeClr val="dk1"/>
                </a:solidFill>
                <a:latin typeface="Times New Roman"/>
                <a:ea typeface="Times New Roman"/>
                <a:cs typeface="Times New Roman"/>
                <a:sym typeface="Times New Roman"/>
              </a:rPr>
              <a:t>Collision</a:t>
            </a:r>
            <a:r>
              <a:rPr lang="en-US" b="1" i="0" dirty="0">
                <a:solidFill>
                  <a:schemeClr val="dk1"/>
                </a:solidFill>
                <a:latin typeface="Times New Roman"/>
                <a:ea typeface="Times New Roman"/>
                <a:cs typeface="Times New Roman"/>
                <a:sym typeface="Times New Roman"/>
              </a:rPr>
              <a:t> Domain </a:t>
            </a:r>
            <a:r>
              <a:rPr lang="en-US" i="0" dirty="0">
                <a:solidFill>
                  <a:schemeClr val="dk1"/>
                </a:solidFill>
                <a:latin typeface="Times New Roman"/>
                <a:ea typeface="Times New Roman"/>
                <a:cs typeface="Times New Roman"/>
                <a:sym typeface="Times New Roman"/>
              </a:rPr>
              <a:t>is any network segment in which collisions can happen (usually in Ethernet networks). In other words, a Collision Domain consists of all the devices connected using a Shared Media (</a:t>
            </a:r>
            <a:r>
              <a:rPr lang="en-US" i="0" u="none" strike="noStrike" dirty="0">
                <a:solidFill>
                  <a:schemeClr val="dk1"/>
                </a:solidFill>
                <a:latin typeface="Times New Roman"/>
                <a:ea typeface="Times New Roman"/>
                <a:cs typeface="Times New Roman"/>
                <a:sym typeface="Times New Roman"/>
              </a:rPr>
              <a:t>Bus Topol</a:t>
            </a:r>
            <a:r>
              <a:rPr lang="en-US" dirty="0">
                <a:latin typeface="Times New Roman"/>
                <a:ea typeface="Times New Roman"/>
                <a:cs typeface="Times New Roman"/>
                <a:sym typeface="Times New Roman"/>
              </a:rPr>
              <a:t>o</a:t>
            </a:r>
            <a:r>
              <a:rPr lang="en-US" i="0" u="none" strike="noStrike" dirty="0">
                <a:solidFill>
                  <a:schemeClr val="dk1"/>
                </a:solidFill>
                <a:latin typeface="Times New Roman"/>
                <a:ea typeface="Times New Roman"/>
                <a:cs typeface="Times New Roman"/>
                <a:sym typeface="Times New Roman"/>
              </a:rPr>
              <a:t>gy</a:t>
            </a:r>
            <a:r>
              <a:rPr lang="en-US" i="0" dirty="0">
                <a:solidFill>
                  <a:schemeClr val="dk1"/>
                </a:solidFill>
                <a:latin typeface="Times New Roman"/>
                <a:ea typeface="Times New Roman"/>
                <a:cs typeface="Times New Roman"/>
                <a:sym typeface="Times New Roman"/>
              </a:rPr>
              <a:t> or using </a:t>
            </a:r>
            <a:r>
              <a:rPr lang="en-US" i="0" u="none" strike="noStrike" dirty="0">
                <a:solidFill>
                  <a:schemeClr val="dk1"/>
                </a:solidFill>
                <a:latin typeface="Times New Roman"/>
                <a:ea typeface="Times New Roman"/>
                <a:cs typeface="Times New Roman"/>
                <a:sym typeface="Times New Roman"/>
              </a:rPr>
              <a:t>Ethernet Hubs</a:t>
            </a:r>
            <a:r>
              <a:rPr lang="en-US" i="0" dirty="0">
                <a:solidFill>
                  <a:schemeClr val="dk1"/>
                </a:solidFill>
                <a:latin typeface="Times New Roman"/>
                <a:ea typeface="Times New Roman"/>
                <a:cs typeface="Times New Roman"/>
                <a:sym typeface="Times New Roman"/>
              </a:rPr>
              <a:t>) where a Collision can happen between any device at any time.</a:t>
            </a:r>
            <a:endParaRPr dirty="0">
              <a:latin typeface="Times New Roman"/>
              <a:ea typeface="Times New Roman"/>
              <a:cs typeface="Times New Roman"/>
              <a:sym typeface="Times New Roman"/>
            </a:endParaRPr>
          </a:p>
        </p:txBody>
      </p:sp>
      <p:graphicFrame>
        <p:nvGraphicFramePr>
          <p:cNvPr id="377" name="Google Shape;377;p52"/>
          <p:cNvGraphicFramePr/>
          <p:nvPr>
            <p:extLst>
              <p:ext uri="{D42A27DB-BD31-4B8C-83A1-F6EECF244321}">
                <p14:modId xmlns:p14="http://schemas.microsoft.com/office/powerpoint/2010/main" val="2337411920"/>
              </p:ext>
            </p:extLst>
          </p:nvPr>
        </p:nvGraphicFramePr>
        <p:xfrm>
          <a:off x="2497828" y="3429000"/>
          <a:ext cx="5236712" cy="3062227"/>
        </p:xfrm>
        <a:graphic>
          <a:graphicData uri="http://schemas.openxmlformats.org/presentationml/2006/ole">
            <mc:AlternateContent xmlns:mc="http://schemas.openxmlformats.org/markup-compatibility/2006">
              <mc:Choice xmlns:v="urn:schemas-microsoft-com:vml" Requires="v">
                <p:oleObj r:id="rId3" imgW="5236712" imgH="2773363" progId="Paint.Picture">
                  <p:embed/>
                </p:oleObj>
              </mc:Choice>
              <mc:Fallback>
                <p:oleObj r:id="rId3" imgW="5236712" imgH="2773363" progId="Paint.Picture">
                  <p:embed/>
                  <p:pic>
                    <p:nvPicPr>
                      <p:cNvPr id="377" name="Google Shape;377;p52"/>
                      <p:cNvPicPr preferRelativeResize="0"/>
                      <p:nvPr/>
                    </p:nvPicPr>
                    <p:blipFill rotWithShape="1">
                      <a:blip r:embed="rId4">
                        <a:alphaModFix/>
                      </a:blip>
                      <a:srcRect/>
                      <a:stretch/>
                    </p:blipFill>
                    <p:spPr>
                      <a:xfrm>
                        <a:off x="2497828" y="3429000"/>
                        <a:ext cx="5236712" cy="3062227"/>
                      </a:xfrm>
                      <a:prstGeom prst="rect">
                        <a:avLst/>
                      </a:prstGeom>
                      <a:noFill/>
                      <a:ln>
                        <a:noFill/>
                      </a:ln>
                    </p:spPr>
                  </p:pic>
                </p:oleObj>
              </mc:Fallback>
            </mc:AlternateContent>
          </a:graphicData>
        </a:graphic>
      </p:graphicFrame>
      <p:sp>
        <p:nvSpPr>
          <p:cNvPr id="378" name="Google Shape;378;p52"/>
          <p:cNvSpPr txBox="1"/>
          <p:nvPr/>
        </p:nvSpPr>
        <p:spPr>
          <a:xfrm>
            <a:off x="2588689" y="6393256"/>
            <a:ext cx="5891431"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600" b="1" i="0" u="none" strike="noStrike" cap="none">
                <a:solidFill>
                  <a:srgbClr val="273239"/>
                </a:solidFill>
                <a:latin typeface="Times New Roman"/>
                <a:ea typeface="Times New Roman"/>
                <a:cs typeface="Times New Roman"/>
                <a:sym typeface="Times New Roman"/>
              </a:rPr>
              <a:t>Figure 29 </a:t>
            </a:r>
            <a:r>
              <a:rPr lang="en-US" sz="1600" b="0" i="0" u="none" strike="noStrike" cap="none">
                <a:solidFill>
                  <a:srgbClr val="273239"/>
                </a:solidFill>
                <a:latin typeface="Times New Roman"/>
                <a:ea typeface="Times New Roman"/>
                <a:cs typeface="Times New Roman"/>
                <a:sym typeface="Times New Roman"/>
              </a:rPr>
              <a:t>Shows collision domain in detail with connection</a:t>
            </a:r>
            <a:r>
              <a:rPr lang="en-US" sz="1400" b="0" i="0" u="none" strike="noStrike" cap="none">
                <a:solidFill>
                  <a:srgbClr val="273239"/>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Shape 382"/>
        <p:cNvGrpSpPr/>
        <p:nvPr/>
      </p:nvGrpSpPr>
      <p:grpSpPr>
        <a:xfrm>
          <a:off x="0" y="0"/>
          <a:ext cx="0" cy="0"/>
          <a:chOff x="0" y="0"/>
          <a:chExt cx="0" cy="0"/>
        </a:xfrm>
      </p:grpSpPr>
      <p:sp>
        <p:nvSpPr>
          <p:cNvPr id="383" name="Google Shape;383;p53"/>
          <p:cNvSpPr txBox="1">
            <a:spLocks noGrp="1"/>
          </p:cNvSpPr>
          <p:nvPr>
            <p:ph type="title"/>
          </p:nvPr>
        </p:nvSpPr>
        <p:spPr>
          <a:xfrm>
            <a:off x="0" y="0"/>
            <a:ext cx="5486040" cy="91404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Clr>
                <a:schemeClr val="dk1"/>
              </a:buClr>
              <a:buSzPts val="1800"/>
              <a:buNone/>
            </a:pPr>
            <a:r>
              <a:rPr lang="en-US" b="1"/>
              <a:t>Broadcast Domain</a:t>
            </a:r>
            <a:endParaRPr/>
          </a:p>
        </p:txBody>
      </p:sp>
      <p:sp>
        <p:nvSpPr>
          <p:cNvPr id="384" name="Google Shape;384;p53"/>
          <p:cNvSpPr txBox="1">
            <a:spLocks noGrp="1"/>
          </p:cNvSpPr>
          <p:nvPr>
            <p:ph type="body" idx="1"/>
          </p:nvPr>
        </p:nvSpPr>
        <p:spPr>
          <a:xfrm>
            <a:off x="457375" y="840950"/>
            <a:ext cx="8531100" cy="3705000"/>
          </a:xfrm>
          <a:prstGeom prst="rect">
            <a:avLst/>
          </a:prstGeom>
          <a:noFill/>
          <a:ln>
            <a:noFill/>
          </a:ln>
        </p:spPr>
        <p:txBody>
          <a:bodyPr spcFirstLastPara="1" wrap="square" lIns="0" tIns="0" rIns="0" bIns="0" anchor="t" anchorCtr="0">
            <a:normAutofit/>
          </a:bodyPr>
          <a:lstStyle/>
          <a:p>
            <a:pPr marL="457200" lvl="0" indent="-342900" algn="l" rtl="0">
              <a:lnSpc>
                <a:spcPct val="90000"/>
              </a:lnSpc>
              <a:spcBef>
                <a:spcPts val="1000"/>
              </a:spcBef>
              <a:spcAft>
                <a:spcPts val="0"/>
              </a:spcAft>
              <a:buClr>
                <a:schemeClr val="dk1"/>
              </a:buClr>
              <a:buSzPts val="1800"/>
              <a:buChar char="•"/>
            </a:pPr>
            <a:r>
              <a:rPr lang="en-US" b="1" i="0" dirty="0">
                <a:solidFill>
                  <a:schemeClr val="dk1"/>
                </a:solidFill>
                <a:latin typeface="Rubik"/>
                <a:ea typeface="Rubik"/>
                <a:cs typeface="Rubik"/>
                <a:sym typeface="Rubik"/>
              </a:rPr>
              <a:t>Broadcast </a:t>
            </a:r>
            <a:r>
              <a:rPr lang="en-US" b="0" i="0" dirty="0">
                <a:solidFill>
                  <a:schemeClr val="dk1"/>
                </a:solidFill>
                <a:latin typeface="Rubik"/>
                <a:ea typeface="Rubik"/>
                <a:cs typeface="Rubik"/>
                <a:sym typeface="Rubik"/>
              </a:rPr>
              <a:t>is a type of communication, where the sending device send a single copy of data and that copy of data will be delivered to every device in the network segment. Broadcast is a required type of communication and we cannot avoid Broadcasts, because many protocols (Example: </a:t>
            </a:r>
            <a:r>
              <a:rPr lang="en-US" b="1" i="0" u="none" strike="noStrike" dirty="0">
                <a:solidFill>
                  <a:schemeClr val="dk1"/>
                </a:solidFill>
                <a:latin typeface="Rubik"/>
                <a:ea typeface="Rubik"/>
                <a:cs typeface="Rubik"/>
                <a:sym typeface="Rubik"/>
              </a:rPr>
              <a:t>ARP</a:t>
            </a:r>
            <a:r>
              <a:rPr lang="en-US" b="0" i="0" dirty="0">
                <a:solidFill>
                  <a:schemeClr val="dk1"/>
                </a:solidFill>
                <a:latin typeface="Rubik"/>
                <a:ea typeface="Rubik"/>
                <a:cs typeface="Rubik"/>
                <a:sym typeface="Rubik"/>
              </a:rPr>
              <a:t> and </a:t>
            </a:r>
            <a:r>
              <a:rPr lang="en-US" b="1" i="0" u="none" strike="noStrike" dirty="0">
                <a:solidFill>
                  <a:schemeClr val="dk1"/>
                </a:solidFill>
                <a:latin typeface="Rubik"/>
                <a:ea typeface="Rubik"/>
                <a:cs typeface="Rubik"/>
                <a:sym typeface="Rubik"/>
              </a:rPr>
              <a:t>DHCP</a:t>
            </a:r>
            <a:r>
              <a:rPr lang="en-US" b="0" i="0" dirty="0">
                <a:solidFill>
                  <a:schemeClr val="dk1"/>
                </a:solidFill>
                <a:latin typeface="Rubik"/>
                <a:ea typeface="Rubik"/>
                <a:cs typeface="Rubik"/>
                <a:sym typeface="Rubik"/>
              </a:rPr>
              <a:t>) and applications are dependent on Broadcast to function.</a:t>
            </a:r>
            <a:endParaRPr dirty="0"/>
          </a:p>
          <a:p>
            <a:pPr marL="457200" lvl="0" indent="-342900" algn="l" rtl="0">
              <a:lnSpc>
                <a:spcPct val="90000"/>
              </a:lnSpc>
              <a:spcBef>
                <a:spcPts val="1000"/>
              </a:spcBef>
              <a:spcAft>
                <a:spcPts val="0"/>
              </a:spcAft>
              <a:buClr>
                <a:schemeClr val="dk1"/>
              </a:buClr>
              <a:buSzPts val="1800"/>
              <a:buChar char="•"/>
            </a:pPr>
            <a:r>
              <a:rPr lang="en-US" b="0" i="0" dirty="0">
                <a:solidFill>
                  <a:schemeClr val="dk1"/>
                </a:solidFill>
                <a:latin typeface="Rubik"/>
                <a:ea typeface="Rubik"/>
                <a:cs typeface="Rubik"/>
                <a:sym typeface="Rubik"/>
              </a:rPr>
              <a:t>A </a:t>
            </a:r>
            <a:r>
              <a:rPr lang="en-US" b="1" i="0" u="none" strike="noStrike" dirty="0">
                <a:solidFill>
                  <a:schemeClr val="dk1"/>
                </a:solidFill>
                <a:latin typeface="Rubik"/>
                <a:ea typeface="Rubik"/>
                <a:cs typeface="Rubik"/>
                <a:sym typeface="Rubik"/>
              </a:rPr>
              <a:t>Broadcast</a:t>
            </a:r>
            <a:r>
              <a:rPr lang="en-US" b="0" i="0" dirty="0">
                <a:solidFill>
                  <a:schemeClr val="dk1"/>
                </a:solidFill>
                <a:latin typeface="Rubik"/>
                <a:ea typeface="Rubik"/>
                <a:cs typeface="Rubik"/>
                <a:sym typeface="Rubik"/>
              </a:rPr>
              <a:t> Domain consists of all the devices that will receive any broadcast packet originating from any device within the network segment.</a:t>
            </a:r>
            <a:endParaRPr dirty="0">
              <a:solidFill>
                <a:schemeClr val="dk1"/>
              </a:solidFill>
              <a:latin typeface="Rubik"/>
              <a:ea typeface="Rubik"/>
              <a:cs typeface="Rubik"/>
              <a:sym typeface="Rubik"/>
            </a:endParaRPr>
          </a:p>
          <a:p>
            <a:pPr marL="457200" lvl="0" indent="-342900" algn="just" rtl="0">
              <a:lnSpc>
                <a:spcPct val="90000"/>
              </a:lnSpc>
              <a:spcBef>
                <a:spcPts val="1000"/>
              </a:spcBef>
              <a:spcAft>
                <a:spcPts val="0"/>
              </a:spcAft>
              <a:buSzPts val="1800"/>
              <a:buChar char="•"/>
            </a:pPr>
            <a:r>
              <a:rPr lang="en-US" b="0" i="0" dirty="0">
                <a:solidFill>
                  <a:schemeClr val="dk1"/>
                </a:solidFill>
                <a:latin typeface="Rubik"/>
                <a:ea typeface="Rubik"/>
                <a:cs typeface="Rubik"/>
                <a:sym typeface="Rubik"/>
              </a:rPr>
              <a:t>In Mention picture, "Computer A" is sending a broadcast and switch will forward it to every ports and all the </a:t>
            </a:r>
            <a:r>
              <a:rPr lang="en-US" dirty="0">
                <a:latin typeface="Rubik"/>
                <a:ea typeface="Rubik"/>
                <a:cs typeface="Rubik"/>
                <a:sym typeface="Rubik"/>
              </a:rPr>
              <a:t>switches</a:t>
            </a:r>
            <a:r>
              <a:rPr lang="en-US" b="0" i="0" dirty="0">
                <a:solidFill>
                  <a:schemeClr val="dk1"/>
                </a:solidFill>
                <a:latin typeface="Rubik"/>
                <a:ea typeface="Rubik"/>
                <a:cs typeface="Rubik"/>
                <a:sym typeface="Rubik"/>
              </a:rPr>
              <a:t> will get a copy of broadcast packet. Every switch will flood the broadcast packet to all the ports. Router also will get a copy of broadcast packet, but the Router will not forward the packet to the next network segment.</a:t>
            </a:r>
            <a:endParaRPr dirty="0"/>
          </a:p>
          <a:p>
            <a:pPr marL="457200" lvl="0" indent="-342900" algn="just" rtl="0">
              <a:lnSpc>
                <a:spcPct val="90000"/>
              </a:lnSpc>
              <a:spcBef>
                <a:spcPts val="1000"/>
              </a:spcBef>
              <a:spcAft>
                <a:spcPts val="0"/>
              </a:spcAft>
              <a:buSzPts val="1800"/>
              <a:buChar char="•"/>
            </a:pPr>
            <a:r>
              <a:rPr lang="en-US" b="0" i="0" dirty="0">
                <a:solidFill>
                  <a:schemeClr val="dk1"/>
                </a:solidFill>
                <a:latin typeface="Rubik"/>
                <a:ea typeface="Rubik"/>
                <a:cs typeface="Rubik"/>
                <a:sym typeface="Rubik"/>
              </a:rPr>
              <a:t>As the number of devices in the Broadcast Domain increases, number of Broadcasts also increases and the quality of the network will come down.</a:t>
            </a:r>
            <a:endParaRPr dirty="0"/>
          </a:p>
          <a:p>
            <a:pPr marL="457200" lvl="0" indent="-228600" algn="l" rtl="0">
              <a:lnSpc>
                <a:spcPct val="90000"/>
              </a:lnSpc>
              <a:spcBef>
                <a:spcPts val="1000"/>
              </a:spcBef>
              <a:spcAft>
                <a:spcPts val="0"/>
              </a:spcAft>
              <a:buClr>
                <a:schemeClr val="dk1"/>
              </a:buClr>
              <a:buSzPts val="1800"/>
              <a:buNone/>
            </a:pPr>
            <a:endParaRPr dirty="0">
              <a:solidFill>
                <a:schemeClr val="dk1"/>
              </a:solidFill>
            </a:endParaRPr>
          </a:p>
        </p:txBody>
      </p:sp>
      <p:graphicFrame>
        <p:nvGraphicFramePr>
          <p:cNvPr id="385" name="Google Shape;385;p53"/>
          <p:cNvGraphicFramePr/>
          <p:nvPr>
            <p:extLst>
              <p:ext uri="{D42A27DB-BD31-4B8C-83A1-F6EECF244321}">
                <p14:modId xmlns:p14="http://schemas.microsoft.com/office/powerpoint/2010/main" val="3699355364"/>
              </p:ext>
            </p:extLst>
          </p:nvPr>
        </p:nvGraphicFramePr>
        <p:xfrm>
          <a:off x="3119719" y="4280372"/>
          <a:ext cx="3917532" cy="2112883"/>
        </p:xfrm>
        <a:graphic>
          <a:graphicData uri="http://schemas.openxmlformats.org/presentationml/2006/ole">
            <mc:AlternateContent xmlns:mc="http://schemas.openxmlformats.org/markup-compatibility/2006">
              <mc:Choice xmlns:v="urn:schemas-microsoft-com:vml" Requires="v">
                <p:oleObj r:id="rId3" imgW="3483073" imgH="1927176" progId="Paint.Picture">
                  <p:embed/>
                </p:oleObj>
              </mc:Choice>
              <mc:Fallback>
                <p:oleObj r:id="rId3" imgW="3483073" imgH="1927176" progId="Paint.Picture">
                  <p:embed/>
                  <p:pic>
                    <p:nvPicPr>
                      <p:cNvPr id="385" name="Google Shape;385;p53"/>
                      <p:cNvPicPr preferRelativeResize="0"/>
                      <p:nvPr/>
                    </p:nvPicPr>
                    <p:blipFill rotWithShape="1">
                      <a:blip r:embed="rId4">
                        <a:alphaModFix/>
                      </a:blip>
                      <a:srcRect/>
                      <a:stretch/>
                    </p:blipFill>
                    <p:spPr>
                      <a:xfrm>
                        <a:off x="3119719" y="4280372"/>
                        <a:ext cx="3917532" cy="2112883"/>
                      </a:xfrm>
                      <a:prstGeom prst="rect">
                        <a:avLst/>
                      </a:prstGeom>
                      <a:noFill/>
                      <a:ln>
                        <a:noFill/>
                      </a:ln>
                    </p:spPr>
                  </p:pic>
                </p:oleObj>
              </mc:Fallback>
            </mc:AlternateContent>
          </a:graphicData>
        </a:graphic>
      </p:graphicFrame>
      <p:sp>
        <p:nvSpPr>
          <p:cNvPr id="386" name="Google Shape;386;p53"/>
          <p:cNvSpPr txBox="1"/>
          <p:nvPr/>
        </p:nvSpPr>
        <p:spPr>
          <a:xfrm>
            <a:off x="2588689" y="6393256"/>
            <a:ext cx="5891431"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600" b="1" i="0" u="none" strike="noStrike" cap="none">
                <a:solidFill>
                  <a:srgbClr val="273239"/>
                </a:solidFill>
                <a:latin typeface="Times New Roman"/>
                <a:ea typeface="Times New Roman"/>
                <a:cs typeface="Times New Roman"/>
                <a:sym typeface="Times New Roman"/>
              </a:rPr>
              <a:t>Figure 30 </a:t>
            </a:r>
            <a:r>
              <a:rPr lang="en-US" sz="1600" b="0" i="0" u="none" strike="noStrike" cap="none">
                <a:solidFill>
                  <a:srgbClr val="273239"/>
                </a:solidFill>
                <a:latin typeface="Times New Roman"/>
                <a:ea typeface="Times New Roman"/>
                <a:cs typeface="Times New Roman"/>
                <a:sym typeface="Times New Roman"/>
              </a:rPr>
              <a:t>Shows broadcast domain in detail with the connection</a:t>
            </a:r>
            <a:r>
              <a:rPr lang="en-US" sz="1400" b="0" i="0" u="none" strike="noStrike" cap="none">
                <a:solidFill>
                  <a:srgbClr val="273239"/>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sp>
        <p:nvSpPr>
          <p:cNvPr id="397" name="Google Shape;397;p55"/>
          <p:cNvSpPr txBox="1">
            <a:spLocks noGrp="1"/>
          </p:cNvSpPr>
          <p:nvPr>
            <p:ph type="title"/>
          </p:nvPr>
        </p:nvSpPr>
        <p:spPr>
          <a:xfrm>
            <a:off x="0" y="0"/>
            <a:ext cx="5486040" cy="91404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Clr>
                <a:schemeClr val="dk1"/>
              </a:buClr>
              <a:buSzPts val="1800"/>
              <a:buNone/>
            </a:pPr>
            <a:r>
              <a:rPr lang="en-US" b="1"/>
              <a:t>Recent Network Trends</a:t>
            </a:r>
            <a:endParaRPr b="1"/>
          </a:p>
        </p:txBody>
      </p:sp>
      <p:sp>
        <p:nvSpPr>
          <p:cNvPr id="398" name="Google Shape;398;p55"/>
          <p:cNvSpPr txBox="1">
            <a:spLocks noGrp="1"/>
          </p:cNvSpPr>
          <p:nvPr>
            <p:ph type="body" idx="1"/>
          </p:nvPr>
        </p:nvSpPr>
        <p:spPr>
          <a:xfrm>
            <a:off x="0" y="914040"/>
            <a:ext cx="8830491" cy="5605632"/>
          </a:xfrm>
          <a:prstGeom prst="rect">
            <a:avLst/>
          </a:prstGeom>
          <a:noFill/>
          <a:ln>
            <a:noFill/>
          </a:ln>
        </p:spPr>
        <p:txBody>
          <a:bodyPr spcFirstLastPara="1" wrap="square" lIns="0" tIns="0" rIns="0" bIns="0" anchor="t" anchorCtr="0">
            <a:noAutofit/>
          </a:bodyPr>
          <a:lstStyle/>
          <a:p>
            <a:pPr marL="114300" lvl="0" indent="0" algn="just" rtl="0">
              <a:lnSpc>
                <a:spcPct val="90000"/>
              </a:lnSpc>
              <a:spcBef>
                <a:spcPts val="1000"/>
              </a:spcBef>
              <a:spcAft>
                <a:spcPts val="0"/>
              </a:spcAft>
              <a:buSzPts val="1800"/>
              <a:buNone/>
            </a:pPr>
            <a:r>
              <a:rPr lang="en-US" b="0" i="0" dirty="0">
                <a:solidFill>
                  <a:schemeClr val="dk1"/>
                </a:solidFill>
                <a:highlight>
                  <a:srgbClr val="FFFFFF"/>
                </a:highlight>
                <a:latin typeface="Times New Roman"/>
                <a:ea typeface="Times New Roman"/>
                <a:cs typeface="Times New Roman"/>
                <a:sym typeface="Times New Roman"/>
              </a:rPr>
              <a:t>Several networking trends affect organizations and consumers:</a:t>
            </a:r>
            <a:endParaRPr dirty="0"/>
          </a:p>
          <a:p>
            <a:pPr marL="457200" lvl="0" indent="-342900" algn="just" rtl="0">
              <a:lnSpc>
                <a:spcPct val="90000"/>
              </a:lnSpc>
              <a:spcBef>
                <a:spcPts val="1000"/>
              </a:spcBef>
              <a:spcAft>
                <a:spcPts val="0"/>
              </a:spcAft>
              <a:buSzPts val="1800"/>
              <a:buFont typeface="Arial"/>
              <a:buChar char="•"/>
            </a:pPr>
            <a:r>
              <a:rPr lang="en-US" b="1" i="0" dirty="0">
                <a:solidFill>
                  <a:schemeClr val="dk1"/>
                </a:solidFill>
                <a:highlight>
                  <a:srgbClr val="FFFFFF"/>
                </a:highlight>
                <a:latin typeface="Times New Roman"/>
                <a:ea typeface="Times New Roman"/>
                <a:cs typeface="Times New Roman"/>
                <a:sym typeface="Times New Roman"/>
              </a:rPr>
              <a:t>Bring Your Own Device (BYOD):</a:t>
            </a:r>
            <a:r>
              <a:rPr lang="en-US" b="0" i="0" dirty="0">
                <a:solidFill>
                  <a:schemeClr val="dk1"/>
                </a:solidFill>
                <a:highlight>
                  <a:srgbClr val="FFFFFF"/>
                </a:highlight>
                <a:latin typeface="Times New Roman"/>
                <a:ea typeface="Times New Roman"/>
                <a:cs typeface="Times New Roman"/>
                <a:sym typeface="Times New Roman"/>
              </a:rPr>
              <a:t> BYOD enables end users the freedom to use personal tools to access information and communicate across a business or campus network. These include laptops, notebooks, tablets, smartphones, and e-readers. These may be purchased by the company or school, purchased by the individual, or both.</a:t>
            </a:r>
            <a:endParaRPr dirty="0"/>
          </a:p>
          <a:p>
            <a:pPr marL="457200" lvl="0" indent="-342900" algn="just" rtl="0">
              <a:lnSpc>
                <a:spcPct val="90000"/>
              </a:lnSpc>
              <a:spcBef>
                <a:spcPts val="1000"/>
              </a:spcBef>
              <a:spcAft>
                <a:spcPts val="0"/>
              </a:spcAft>
              <a:buSzPts val="1800"/>
              <a:buFont typeface="Arial"/>
              <a:buChar char="•"/>
            </a:pPr>
            <a:r>
              <a:rPr lang="en-US" b="1" i="0" dirty="0">
                <a:solidFill>
                  <a:schemeClr val="dk1"/>
                </a:solidFill>
                <a:highlight>
                  <a:srgbClr val="FFFFFF"/>
                </a:highlight>
                <a:latin typeface="Times New Roman"/>
                <a:ea typeface="Times New Roman"/>
                <a:cs typeface="Times New Roman"/>
                <a:sym typeface="Times New Roman"/>
              </a:rPr>
              <a:t>Online collaboration</a:t>
            </a:r>
            <a:r>
              <a:rPr lang="en-US" b="0" i="0" dirty="0">
                <a:solidFill>
                  <a:schemeClr val="dk1"/>
                </a:solidFill>
                <a:highlight>
                  <a:srgbClr val="FFFFFF"/>
                </a:highlight>
                <a:latin typeface="Times New Roman"/>
                <a:ea typeface="Times New Roman"/>
                <a:cs typeface="Times New Roman"/>
                <a:sym typeface="Times New Roman"/>
              </a:rPr>
              <a:t>: Collaboration is defined as “the act of working with another or others on a joint project.” Collaboration tools, like Cisco </a:t>
            </a:r>
            <a:r>
              <a:rPr lang="en-US" b="0" i="0" dirty="0" err="1">
                <a:solidFill>
                  <a:schemeClr val="dk1"/>
                </a:solidFill>
                <a:highlight>
                  <a:srgbClr val="FFFFFF"/>
                </a:highlight>
                <a:latin typeface="Times New Roman"/>
                <a:ea typeface="Times New Roman"/>
                <a:cs typeface="Times New Roman"/>
                <a:sym typeface="Times New Roman"/>
              </a:rPr>
              <a:t>WebEx</a:t>
            </a:r>
            <a:r>
              <a:rPr lang="en-US" b="0" i="0" dirty="0">
                <a:solidFill>
                  <a:schemeClr val="dk1"/>
                </a:solidFill>
                <a:highlight>
                  <a:srgbClr val="FFFFFF"/>
                </a:highlight>
                <a:latin typeface="Times New Roman"/>
                <a:ea typeface="Times New Roman"/>
                <a:cs typeface="Times New Roman"/>
                <a:sym typeface="Times New Roman"/>
              </a:rPr>
              <a:t> give employees, students, teachers, customers, and partners a way to instantly connect, interact, and achieve their objectives. Collaboration is also a priority in education. Students need to collaborate to assist each other in learning, to develop the team skills used in the workforce, and work together on team-based projects.</a:t>
            </a:r>
            <a:endParaRPr dirty="0"/>
          </a:p>
          <a:p>
            <a:pPr marL="457200" lvl="0" indent="-342900" algn="just" rtl="0">
              <a:lnSpc>
                <a:spcPct val="90000"/>
              </a:lnSpc>
              <a:spcBef>
                <a:spcPts val="1000"/>
              </a:spcBef>
              <a:spcAft>
                <a:spcPts val="0"/>
              </a:spcAft>
              <a:buSzPts val="1800"/>
              <a:buFont typeface="Arial"/>
              <a:buChar char="•"/>
            </a:pPr>
            <a:r>
              <a:rPr lang="en-US" b="1" i="0" dirty="0">
                <a:solidFill>
                  <a:schemeClr val="dk1"/>
                </a:solidFill>
                <a:highlight>
                  <a:srgbClr val="FFFFFF"/>
                </a:highlight>
                <a:latin typeface="Times New Roman"/>
                <a:ea typeface="Times New Roman"/>
                <a:cs typeface="Times New Roman"/>
                <a:sym typeface="Times New Roman"/>
              </a:rPr>
              <a:t>Video communications: </a:t>
            </a:r>
            <a:r>
              <a:rPr lang="en-US" b="0" i="0" dirty="0">
                <a:solidFill>
                  <a:schemeClr val="dk1"/>
                </a:solidFill>
                <a:highlight>
                  <a:srgbClr val="FFFFFF"/>
                </a:highlight>
                <a:latin typeface="Times New Roman"/>
                <a:ea typeface="Times New Roman"/>
                <a:cs typeface="Times New Roman"/>
                <a:sym typeface="Times New Roman"/>
              </a:rPr>
              <a:t>Video conferencing is a powerful tool for communicating with others, both locally and globally. Video is becoming a critical requirement for effective collaboration as organizations extend across geographic and cultural boundaries.</a:t>
            </a:r>
            <a:endParaRPr dirty="0"/>
          </a:p>
          <a:p>
            <a:pPr marL="457200" lvl="0" indent="-342900" algn="just" rtl="0">
              <a:lnSpc>
                <a:spcPct val="90000"/>
              </a:lnSpc>
              <a:spcBef>
                <a:spcPts val="1000"/>
              </a:spcBef>
              <a:spcAft>
                <a:spcPts val="0"/>
              </a:spcAft>
              <a:buSzPts val="1800"/>
              <a:buFont typeface="Arial"/>
              <a:buChar char="•"/>
            </a:pPr>
            <a:r>
              <a:rPr lang="en-US" b="1" i="0" dirty="0">
                <a:solidFill>
                  <a:schemeClr val="dk1"/>
                </a:solidFill>
                <a:highlight>
                  <a:srgbClr val="FFFFFF"/>
                </a:highlight>
                <a:latin typeface="Times New Roman"/>
                <a:ea typeface="Times New Roman"/>
                <a:cs typeface="Times New Roman"/>
                <a:sym typeface="Times New Roman"/>
              </a:rPr>
              <a:t>Cloud Computing</a:t>
            </a:r>
            <a:r>
              <a:rPr lang="en-US" b="0" i="0" dirty="0">
                <a:solidFill>
                  <a:schemeClr val="dk1"/>
                </a:solidFill>
                <a:highlight>
                  <a:srgbClr val="FFFFFF"/>
                </a:highlight>
                <a:latin typeface="Times New Roman"/>
                <a:ea typeface="Times New Roman"/>
                <a:cs typeface="Times New Roman"/>
                <a:sym typeface="Times New Roman"/>
              </a:rPr>
              <a:t>: Cloud computing is one of the ways that we access and store data. Cloud computing allows us to store personal files, even backup an entire drive on servers over the internet. Applications such as word processing and photo editing can be accessed using the cloud.</a:t>
            </a:r>
            <a:endParaRPr dirty="0"/>
          </a:p>
        </p:txBody>
      </p:sp>
      <p:sp>
        <p:nvSpPr>
          <p:cNvPr id="399" name="Google Shape;399;p55"/>
          <p:cNvSpPr txBox="1"/>
          <p:nvPr/>
        </p:nvSpPr>
        <p:spPr>
          <a:xfrm>
            <a:off x="274320" y="5319117"/>
            <a:ext cx="8595300" cy="1293000"/>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n-US" sz="1600" b="1" i="0" u="none" strike="noStrike" cap="none" dirty="0">
                <a:solidFill>
                  <a:srgbClr val="000000"/>
                </a:solidFill>
                <a:latin typeface="Times New Roman"/>
                <a:ea typeface="Times New Roman"/>
                <a:cs typeface="Times New Roman"/>
                <a:sym typeface="Times New Roman"/>
              </a:rPr>
              <a:t>Network security:</a:t>
            </a:r>
            <a:r>
              <a:rPr lang="en-US" dirty="0"/>
              <a:t> </a:t>
            </a:r>
            <a:r>
              <a:rPr lang="en-US" sz="1600" b="0" i="0" u="none" strike="noStrike" cap="none" dirty="0">
                <a:solidFill>
                  <a:schemeClr val="dk1"/>
                </a:solidFill>
                <a:highlight>
                  <a:srgbClr val="FFFFFF"/>
                </a:highlight>
                <a:latin typeface="Times New Roman"/>
                <a:ea typeface="Times New Roman"/>
                <a:cs typeface="Times New Roman"/>
                <a:sym typeface="Times New Roman"/>
              </a:rPr>
              <a:t>Network security is an integral part of computer networking</a:t>
            </a:r>
            <a:r>
              <a:rPr lang="en-US" sz="1600" b="0" i="0" u="none" strike="noStrike" cap="none" dirty="0">
                <a:solidFill>
                  <a:schemeClr val="dk1"/>
                </a:solidFill>
                <a:latin typeface="Times New Roman"/>
                <a:ea typeface="Times New Roman"/>
                <a:cs typeface="Times New Roman"/>
                <a:sym typeface="Times New Roman"/>
              </a:rPr>
              <a:t>. Some common security threats are </a:t>
            </a:r>
            <a:r>
              <a:rPr lang="en-US" sz="1600" b="0" i="0" u="none" strike="noStrike" cap="none" dirty="0">
                <a:solidFill>
                  <a:schemeClr val="dk1"/>
                </a:solidFill>
                <a:highlight>
                  <a:srgbClr val="FFFFFF"/>
                </a:highlight>
                <a:latin typeface="Times New Roman"/>
                <a:ea typeface="Times New Roman"/>
                <a:cs typeface="Times New Roman"/>
                <a:sym typeface="Times New Roman"/>
              </a:rPr>
              <a:t>Viruses,  worms, Trojan horses, Spyware and adware, Zero-day attacks, Threat actor attacks, Denial of service attacks, Identity theft, etc. Further, security solutions can be Antivirus and antispyware, Firewall filtering, etc.  </a:t>
            </a:r>
            <a:endParaRPr sz="1600" b="0" i="0" u="none" strike="noStrike" cap="none" dirty="0">
              <a:solidFill>
                <a:schemeClr val="dk1"/>
              </a:solidFill>
              <a:highlight>
                <a:srgbClr val="FFFFFF"/>
              </a:highlight>
              <a:latin typeface="Times New Roman"/>
              <a:ea typeface="Times New Roman"/>
              <a:cs typeface="Times New Roman"/>
              <a:sym typeface="Times New Roman"/>
            </a:endParaRPr>
          </a:p>
          <a:p>
            <a:pPr marL="0" marR="0" lvl="0" indent="0" algn="l" rtl="0">
              <a:lnSpc>
                <a:spcPct val="100000"/>
              </a:lnSpc>
              <a:spcBef>
                <a:spcPts val="0"/>
              </a:spcBef>
              <a:spcAft>
                <a:spcPts val="0"/>
              </a:spcAft>
              <a:buNone/>
            </a:pPr>
            <a:endParaRPr sz="1400" b="0" i="0" u="none" strike="noStrike" cap="none" dirty="0">
              <a:solidFill>
                <a:srgbClr val="000000"/>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10"/>
          <p:cNvSpPr txBox="1">
            <a:spLocks noGrp="1"/>
          </p:cNvSpPr>
          <p:nvPr>
            <p:ph type="title"/>
          </p:nvPr>
        </p:nvSpPr>
        <p:spPr>
          <a:xfrm>
            <a:off x="203198" y="0"/>
            <a:ext cx="5282841" cy="91404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Clr>
                <a:schemeClr val="dk1"/>
              </a:buClr>
              <a:buSzPts val="2800"/>
              <a:buFont typeface="Times New Roman"/>
              <a:buNone/>
            </a:pPr>
            <a:r>
              <a:rPr lang="en-US" b="1" dirty="0"/>
              <a:t>2. Network Components</a:t>
            </a:r>
            <a:endParaRPr dirty="0"/>
          </a:p>
        </p:txBody>
      </p:sp>
      <p:sp>
        <p:nvSpPr>
          <p:cNvPr id="116" name="Google Shape;116;p10"/>
          <p:cNvSpPr txBox="1">
            <a:spLocks noGrp="1"/>
          </p:cNvSpPr>
          <p:nvPr>
            <p:ph type="body" idx="1"/>
          </p:nvPr>
        </p:nvSpPr>
        <p:spPr>
          <a:xfrm>
            <a:off x="203199" y="836334"/>
            <a:ext cx="8621486" cy="1167395"/>
          </a:xfrm>
          <a:prstGeom prst="rect">
            <a:avLst/>
          </a:prstGeom>
          <a:noFill/>
          <a:ln>
            <a:noFill/>
          </a:ln>
        </p:spPr>
        <p:txBody>
          <a:bodyPr spcFirstLastPara="1" wrap="square" lIns="0" tIns="0" rIns="0" bIns="0" anchor="ctr" anchorCtr="0">
            <a:normAutofit/>
          </a:bodyPr>
          <a:lstStyle/>
          <a:p>
            <a:pPr marL="0" marR="0" lvl="0" indent="0" algn="just" rtl="0">
              <a:lnSpc>
                <a:spcPct val="90000"/>
              </a:lnSpc>
              <a:spcBef>
                <a:spcPts val="0"/>
              </a:spcBef>
              <a:spcAft>
                <a:spcPts val="0"/>
              </a:spcAft>
              <a:buClr>
                <a:schemeClr val="dk1"/>
              </a:buClr>
              <a:buSzPts val="2800"/>
              <a:buFont typeface="Times New Roman"/>
              <a:buNone/>
            </a:pPr>
            <a:r>
              <a:rPr lang="en-US" sz="1800" b="1" i="0" u="none" strike="noStrike" cap="none" dirty="0">
                <a:solidFill>
                  <a:schemeClr val="dk1"/>
                </a:solidFill>
                <a:latin typeface="Times New Roman"/>
                <a:ea typeface="Times New Roman"/>
                <a:cs typeface="Times New Roman"/>
                <a:sym typeface="Times New Roman"/>
              </a:rPr>
              <a:t>End Devices :</a:t>
            </a:r>
            <a:r>
              <a:rPr lang="en-US" sz="1800" b="0" i="0" u="none" strike="noStrike" cap="none" dirty="0">
                <a:solidFill>
                  <a:schemeClr val="dk1"/>
                </a:solidFill>
                <a:latin typeface="Times New Roman"/>
                <a:ea typeface="Times New Roman"/>
                <a:cs typeface="Times New Roman"/>
                <a:sym typeface="Times New Roman"/>
              </a:rPr>
              <a:t> PC, Laptop, Mobile</a:t>
            </a:r>
            <a:endParaRPr sz="1800" dirty="0">
              <a:latin typeface="Times New Roman"/>
              <a:ea typeface="Times New Roman"/>
              <a:cs typeface="Times New Roman"/>
              <a:sym typeface="Times New Roman"/>
            </a:endParaRPr>
          </a:p>
          <a:p>
            <a:pPr marL="0" marR="0" lvl="0" indent="0" algn="just" rtl="0">
              <a:lnSpc>
                <a:spcPct val="90000"/>
              </a:lnSpc>
              <a:spcBef>
                <a:spcPts val="0"/>
              </a:spcBef>
              <a:spcAft>
                <a:spcPts val="0"/>
              </a:spcAft>
              <a:buClr>
                <a:schemeClr val="dk1"/>
              </a:buClr>
              <a:buSzPts val="2800"/>
              <a:buFont typeface="Times New Roman"/>
              <a:buNone/>
            </a:pPr>
            <a:r>
              <a:rPr lang="en-US" sz="1800" b="1" i="0" u="none" strike="noStrike" cap="none" dirty="0">
                <a:solidFill>
                  <a:schemeClr val="dk1"/>
                </a:solidFill>
                <a:latin typeface="Times New Roman"/>
                <a:ea typeface="Times New Roman"/>
                <a:cs typeface="Times New Roman"/>
                <a:sym typeface="Times New Roman"/>
              </a:rPr>
              <a:t>Connecting Devices: </a:t>
            </a:r>
            <a:r>
              <a:rPr lang="en-US" sz="1800" b="0" i="0" u="none" strike="noStrike" cap="none" dirty="0">
                <a:solidFill>
                  <a:schemeClr val="dk1"/>
                </a:solidFill>
                <a:latin typeface="Times New Roman"/>
                <a:ea typeface="Times New Roman"/>
                <a:cs typeface="Times New Roman"/>
                <a:sym typeface="Times New Roman"/>
              </a:rPr>
              <a:t>Hubs, Switches, Routers</a:t>
            </a:r>
            <a:endParaRPr sz="1800" b="0" i="0" u="none" strike="noStrike" cap="none" dirty="0">
              <a:solidFill>
                <a:schemeClr val="dk1"/>
              </a:solidFill>
              <a:latin typeface="Times New Roman"/>
              <a:ea typeface="Times New Roman"/>
              <a:cs typeface="Times New Roman"/>
              <a:sym typeface="Times New Roman"/>
            </a:endParaRPr>
          </a:p>
          <a:p>
            <a:pPr marL="0" marR="0" lvl="0" indent="0" algn="just" rtl="0">
              <a:lnSpc>
                <a:spcPct val="90000"/>
              </a:lnSpc>
              <a:spcBef>
                <a:spcPts val="0"/>
              </a:spcBef>
              <a:spcAft>
                <a:spcPts val="0"/>
              </a:spcAft>
              <a:buClr>
                <a:schemeClr val="dk1"/>
              </a:buClr>
              <a:buSzPts val="2800"/>
              <a:buFont typeface="Times New Roman"/>
              <a:buNone/>
            </a:pPr>
            <a:r>
              <a:rPr lang="en-US" sz="1800" b="1" i="0" u="none" strike="noStrike" cap="none" dirty="0">
                <a:solidFill>
                  <a:schemeClr val="dk1"/>
                </a:solidFill>
                <a:latin typeface="Times New Roman"/>
                <a:ea typeface="Times New Roman"/>
                <a:cs typeface="Times New Roman"/>
                <a:sym typeface="Times New Roman"/>
              </a:rPr>
              <a:t>Transmission Media: </a:t>
            </a:r>
            <a:r>
              <a:rPr lang="en-US" sz="1800" b="0" i="0" u="none" strike="noStrike" cap="none" dirty="0">
                <a:solidFill>
                  <a:schemeClr val="dk1"/>
                </a:solidFill>
                <a:latin typeface="Times New Roman"/>
                <a:ea typeface="Times New Roman"/>
                <a:cs typeface="Times New Roman"/>
                <a:sym typeface="Times New Roman"/>
              </a:rPr>
              <a:t>Wired, Wireless Media</a:t>
            </a:r>
            <a:endParaRPr sz="1800" dirty="0">
              <a:latin typeface="Times New Roman"/>
              <a:ea typeface="Times New Roman"/>
              <a:cs typeface="Times New Roman"/>
              <a:sym typeface="Times New Roman"/>
            </a:endParaRPr>
          </a:p>
          <a:p>
            <a:pPr marL="0" marR="0" lvl="0" indent="0" algn="just" rtl="0">
              <a:lnSpc>
                <a:spcPct val="90000"/>
              </a:lnSpc>
              <a:spcBef>
                <a:spcPts val="0"/>
              </a:spcBef>
              <a:spcAft>
                <a:spcPts val="0"/>
              </a:spcAft>
              <a:buClr>
                <a:schemeClr val="dk1"/>
              </a:buClr>
              <a:buSzPts val="2800"/>
              <a:buFont typeface="Times New Roman"/>
              <a:buNone/>
            </a:pPr>
            <a:r>
              <a:rPr lang="en-US" sz="1800" b="1" i="0" u="none" strike="noStrike" cap="none" dirty="0">
                <a:solidFill>
                  <a:schemeClr val="dk1"/>
                </a:solidFill>
                <a:latin typeface="Times New Roman"/>
                <a:ea typeface="Times New Roman"/>
                <a:cs typeface="Times New Roman"/>
                <a:sym typeface="Times New Roman"/>
              </a:rPr>
              <a:t>Software:</a:t>
            </a:r>
            <a:r>
              <a:rPr lang="en-US" sz="1800" b="0" i="0" u="none" strike="noStrike" cap="none" dirty="0">
                <a:solidFill>
                  <a:schemeClr val="dk1"/>
                </a:solidFill>
                <a:latin typeface="Times New Roman"/>
                <a:ea typeface="Times New Roman"/>
                <a:cs typeface="Times New Roman"/>
                <a:sym typeface="Times New Roman"/>
              </a:rPr>
              <a:t> Operating Systems for PCs and Connecting Devices</a:t>
            </a:r>
            <a:endParaRPr sz="1800" dirty="0">
              <a:latin typeface="Times New Roman"/>
              <a:ea typeface="Times New Roman"/>
              <a:cs typeface="Times New Roman"/>
              <a:sym typeface="Times New Roman"/>
            </a:endParaRPr>
          </a:p>
        </p:txBody>
      </p:sp>
      <p:pic>
        <p:nvPicPr>
          <p:cNvPr id="117" name="Google Shape;117;p10" descr="See the source image"/>
          <p:cNvPicPr preferRelativeResize="0"/>
          <p:nvPr/>
        </p:nvPicPr>
        <p:blipFill rotWithShape="1">
          <a:blip r:embed="rId3">
            <a:alphaModFix/>
          </a:blip>
          <a:srcRect/>
          <a:stretch/>
        </p:blipFill>
        <p:spPr>
          <a:xfrm>
            <a:off x="646771" y="2196353"/>
            <a:ext cx="7734343" cy="3825313"/>
          </a:xfrm>
          <a:prstGeom prst="rect">
            <a:avLst/>
          </a:prstGeom>
          <a:noFill/>
          <a:ln>
            <a:noFill/>
          </a:ln>
        </p:spPr>
      </p:pic>
      <p:sp>
        <p:nvSpPr>
          <p:cNvPr id="118" name="Google Shape;118;p10"/>
          <p:cNvSpPr txBox="1"/>
          <p:nvPr/>
        </p:nvSpPr>
        <p:spPr>
          <a:xfrm>
            <a:off x="1903956" y="6275540"/>
            <a:ext cx="48783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b="1" i="0" u="none" strike="noStrike" cap="none">
                <a:solidFill>
                  <a:srgbClr val="000000"/>
                </a:solidFill>
                <a:latin typeface="Times New Roman"/>
                <a:ea typeface="Times New Roman"/>
                <a:cs typeface="Times New Roman"/>
                <a:sym typeface="Times New Roman"/>
              </a:rPr>
              <a:t>Figure 1 </a:t>
            </a:r>
            <a:r>
              <a:rPr lang="en-US" b="0" i="0" u="none" strike="noStrike" cap="none">
                <a:solidFill>
                  <a:srgbClr val="000000"/>
                </a:solidFill>
                <a:latin typeface="Times New Roman"/>
                <a:ea typeface="Times New Roman"/>
                <a:cs typeface="Times New Roman"/>
                <a:sym typeface="Times New Roman"/>
              </a:rPr>
              <a:t>Shows the network components in detail.</a:t>
            </a:r>
            <a:endParaRPr sz="100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Shape 403"/>
        <p:cNvGrpSpPr/>
        <p:nvPr/>
      </p:nvGrpSpPr>
      <p:grpSpPr>
        <a:xfrm>
          <a:off x="0" y="0"/>
          <a:ext cx="0" cy="0"/>
          <a:chOff x="0" y="0"/>
          <a:chExt cx="0" cy="0"/>
        </a:xfrm>
      </p:grpSpPr>
      <p:sp>
        <p:nvSpPr>
          <p:cNvPr id="404" name="Google Shape;404;p56"/>
          <p:cNvSpPr txBox="1">
            <a:spLocks noGrp="1"/>
          </p:cNvSpPr>
          <p:nvPr>
            <p:ph type="title"/>
          </p:nvPr>
        </p:nvSpPr>
        <p:spPr>
          <a:xfrm>
            <a:off x="0" y="0"/>
            <a:ext cx="5486040" cy="91404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Clr>
                <a:schemeClr val="dk1"/>
              </a:buClr>
              <a:buSzPts val="1800"/>
              <a:buNone/>
            </a:pPr>
            <a:r>
              <a:rPr lang="en-US" b="1"/>
              <a:t>Cisco Packet Tracer</a:t>
            </a:r>
            <a:endParaRPr/>
          </a:p>
        </p:txBody>
      </p:sp>
      <p:pic>
        <p:nvPicPr>
          <p:cNvPr id="405" name="Google Shape;405;p56"/>
          <p:cNvPicPr preferRelativeResize="0"/>
          <p:nvPr/>
        </p:nvPicPr>
        <p:blipFill rotWithShape="1">
          <a:blip r:embed="rId3">
            <a:alphaModFix/>
          </a:blip>
          <a:srcRect/>
          <a:stretch/>
        </p:blipFill>
        <p:spPr>
          <a:xfrm>
            <a:off x="1363700" y="1596224"/>
            <a:ext cx="7402049" cy="42285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Shape 409"/>
        <p:cNvGrpSpPr/>
        <p:nvPr/>
      </p:nvGrpSpPr>
      <p:grpSpPr>
        <a:xfrm>
          <a:off x="0" y="0"/>
          <a:ext cx="0" cy="0"/>
          <a:chOff x="0" y="0"/>
          <a:chExt cx="0" cy="0"/>
        </a:xfrm>
      </p:grpSpPr>
      <p:sp>
        <p:nvSpPr>
          <p:cNvPr id="410" name="Google Shape;410;p57"/>
          <p:cNvSpPr txBox="1">
            <a:spLocks noGrp="1"/>
          </p:cNvSpPr>
          <p:nvPr>
            <p:ph type="title"/>
          </p:nvPr>
        </p:nvSpPr>
        <p:spPr>
          <a:xfrm>
            <a:off x="0" y="0"/>
            <a:ext cx="5486040" cy="91404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Clr>
                <a:schemeClr val="dk1"/>
              </a:buClr>
              <a:buSzPts val="1800"/>
              <a:buNone/>
            </a:pPr>
            <a:r>
              <a:rPr lang="en-US" b="1"/>
              <a:t>Cisco Packet Tracer</a:t>
            </a:r>
            <a:endParaRPr/>
          </a:p>
        </p:txBody>
      </p:sp>
      <p:pic>
        <p:nvPicPr>
          <p:cNvPr id="411" name="Google Shape;411;p57"/>
          <p:cNvPicPr preferRelativeResize="0"/>
          <p:nvPr/>
        </p:nvPicPr>
        <p:blipFill rotWithShape="1">
          <a:blip r:embed="rId3">
            <a:alphaModFix/>
          </a:blip>
          <a:srcRect/>
          <a:stretch/>
        </p:blipFill>
        <p:spPr>
          <a:xfrm>
            <a:off x="254524" y="1180904"/>
            <a:ext cx="9106292" cy="5017727"/>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Shape 415"/>
        <p:cNvGrpSpPr/>
        <p:nvPr/>
      </p:nvGrpSpPr>
      <p:grpSpPr>
        <a:xfrm>
          <a:off x="0" y="0"/>
          <a:ext cx="0" cy="0"/>
          <a:chOff x="0" y="0"/>
          <a:chExt cx="0" cy="0"/>
        </a:xfrm>
      </p:grpSpPr>
      <p:sp>
        <p:nvSpPr>
          <p:cNvPr id="416" name="Google Shape;416;p58"/>
          <p:cNvSpPr txBox="1">
            <a:spLocks noGrp="1"/>
          </p:cNvSpPr>
          <p:nvPr>
            <p:ph type="title"/>
          </p:nvPr>
        </p:nvSpPr>
        <p:spPr>
          <a:xfrm>
            <a:off x="388937" y="211932"/>
            <a:ext cx="8145463" cy="6858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Clr>
                <a:schemeClr val="dk1"/>
              </a:buClr>
              <a:buSzPts val="1800"/>
              <a:buNone/>
            </a:pPr>
            <a:r>
              <a:rPr lang="en-US" b="1"/>
              <a:t>Simulation, Visualization, Collaboration</a:t>
            </a:r>
            <a:endParaRPr b="1"/>
          </a:p>
        </p:txBody>
      </p:sp>
      <p:pic>
        <p:nvPicPr>
          <p:cNvPr id="417" name="Google Shape;417;p58"/>
          <p:cNvPicPr preferRelativeResize="0"/>
          <p:nvPr/>
        </p:nvPicPr>
        <p:blipFill rotWithShape="1">
          <a:blip r:embed="rId3">
            <a:alphaModFix/>
          </a:blip>
          <a:srcRect/>
          <a:stretch/>
        </p:blipFill>
        <p:spPr>
          <a:xfrm>
            <a:off x="304800" y="1331913"/>
            <a:ext cx="3865563" cy="3117850"/>
          </a:xfrm>
          <a:prstGeom prst="rect">
            <a:avLst/>
          </a:prstGeom>
          <a:noFill/>
          <a:ln>
            <a:noFill/>
          </a:ln>
        </p:spPr>
      </p:pic>
      <p:pic>
        <p:nvPicPr>
          <p:cNvPr id="418" name="Google Shape;418;p58"/>
          <p:cNvPicPr preferRelativeResize="0"/>
          <p:nvPr/>
        </p:nvPicPr>
        <p:blipFill rotWithShape="1">
          <a:blip r:embed="rId4">
            <a:alphaModFix/>
          </a:blip>
          <a:srcRect/>
          <a:stretch/>
        </p:blipFill>
        <p:spPr>
          <a:xfrm>
            <a:off x="2209800" y="2286000"/>
            <a:ext cx="3810000" cy="2738438"/>
          </a:xfrm>
          <a:prstGeom prst="rect">
            <a:avLst/>
          </a:prstGeom>
          <a:noFill/>
          <a:ln w="9525" cap="flat" cmpd="sng">
            <a:solidFill>
              <a:schemeClr val="accent1"/>
            </a:solidFill>
            <a:prstDash val="solid"/>
            <a:miter lim="800000"/>
            <a:headEnd type="none" w="sm" len="sm"/>
            <a:tailEnd type="none" w="sm" len="sm"/>
          </a:ln>
        </p:spPr>
      </p:pic>
      <p:pic>
        <p:nvPicPr>
          <p:cNvPr id="419" name="Google Shape;419;p58"/>
          <p:cNvPicPr preferRelativeResize="0"/>
          <p:nvPr/>
        </p:nvPicPr>
        <p:blipFill rotWithShape="1">
          <a:blip r:embed="rId5">
            <a:alphaModFix/>
          </a:blip>
          <a:srcRect/>
          <a:stretch/>
        </p:blipFill>
        <p:spPr>
          <a:xfrm>
            <a:off x="5334000" y="3657600"/>
            <a:ext cx="3598863" cy="2911475"/>
          </a:xfrm>
          <a:prstGeom prst="rect">
            <a:avLst/>
          </a:prstGeom>
          <a:noFill/>
          <a:ln>
            <a:noFill/>
          </a:ln>
        </p:spPr>
      </p:pic>
      <p:sp>
        <p:nvSpPr>
          <p:cNvPr id="420" name="Google Shape;420;p58"/>
          <p:cNvSpPr txBox="1"/>
          <p:nvPr/>
        </p:nvSpPr>
        <p:spPr>
          <a:xfrm>
            <a:off x="1676400" y="5668963"/>
            <a:ext cx="3352800" cy="274637"/>
          </a:xfrm>
          <a:prstGeom prst="rect">
            <a:avLst/>
          </a:prstGeom>
          <a:noFill/>
          <a:ln>
            <a:noFill/>
          </a:ln>
        </p:spPr>
        <p:txBody>
          <a:bodyPr spcFirstLastPara="1" wrap="square" lIns="82100" tIns="41050" rIns="82100" bIns="41050" anchor="t" anchorCtr="0">
            <a:spAutoFit/>
          </a:bodyPr>
          <a:lstStyle/>
          <a:p>
            <a:pPr marL="0" marR="0" lvl="0" indent="0" algn="l" rtl="0">
              <a:lnSpc>
                <a:spcPct val="100000"/>
              </a:lnSpc>
              <a:spcBef>
                <a:spcPts val="0"/>
              </a:spcBef>
              <a:spcAft>
                <a:spcPts val="0"/>
              </a:spcAft>
              <a:buNone/>
            </a:pPr>
            <a:r>
              <a:rPr lang="en-US" sz="1400" b="1" i="0" u="none" strike="noStrike" cap="none">
                <a:solidFill>
                  <a:schemeClr val="dk1"/>
                </a:solidFill>
                <a:latin typeface="Arial"/>
                <a:ea typeface="Arial"/>
                <a:cs typeface="Arial"/>
                <a:sym typeface="Arial"/>
              </a:rPr>
              <a:t>collaborate on multiuser activities</a:t>
            </a:r>
            <a:endParaRPr/>
          </a:p>
        </p:txBody>
      </p:sp>
      <p:sp>
        <p:nvSpPr>
          <p:cNvPr id="421" name="Google Shape;421;p58"/>
          <p:cNvSpPr/>
          <p:nvPr/>
        </p:nvSpPr>
        <p:spPr>
          <a:xfrm flipH="1">
            <a:off x="4267200" y="1676400"/>
            <a:ext cx="2590800" cy="228600"/>
          </a:xfrm>
          <a:prstGeom prst="rightArrow">
            <a:avLst>
              <a:gd name="adj1" fmla="val 50000"/>
              <a:gd name="adj2" fmla="val 143765"/>
            </a:avLst>
          </a:prstGeom>
          <a:solidFill>
            <a:srgbClr val="ABBF4A"/>
          </a:solidFill>
          <a:ln>
            <a:noFill/>
          </a:ln>
        </p:spPr>
        <p:txBody>
          <a:bodyPr spcFirstLastPara="1" wrap="square" lIns="82100" tIns="41050" rIns="82100" bIns="41050" anchor="ctr"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22" name="Google Shape;422;p58"/>
          <p:cNvSpPr/>
          <p:nvPr/>
        </p:nvSpPr>
        <p:spPr>
          <a:xfrm>
            <a:off x="1905000" y="5867400"/>
            <a:ext cx="3429000" cy="228600"/>
          </a:xfrm>
          <a:prstGeom prst="rightArrow">
            <a:avLst>
              <a:gd name="adj1" fmla="val 50000"/>
              <a:gd name="adj2" fmla="val 190278"/>
            </a:avLst>
          </a:prstGeom>
          <a:solidFill>
            <a:srgbClr val="ABBF4A"/>
          </a:solidFill>
          <a:ln>
            <a:noFill/>
          </a:ln>
        </p:spPr>
        <p:txBody>
          <a:bodyPr spcFirstLastPara="1" wrap="square" lIns="82100" tIns="41050" rIns="82100" bIns="41050" anchor="ctr"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23" name="Google Shape;423;p58"/>
          <p:cNvSpPr txBox="1"/>
          <p:nvPr/>
        </p:nvSpPr>
        <p:spPr>
          <a:xfrm>
            <a:off x="4495800" y="1477963"/>
            <a:ext cx="2590800" cy="274637"/>
          </a:xfrm>
          <a:prstGeom prst="rect">
            <a:avLst/>
          </a:prstGeom>
          <a:noFill/>
          <a:ln>
            <a:noFill/>
          </a:ln>
        </p:spPr>
        <p:txBody>
          <a:bodyPr spcFirstLastPara="1" wrap="square" lIns="82100" tIns="41050" rIns="82100" bIns="41050" anchor="t" anchorCtr="0">
            <a:spAutoFit/>
          </a:bodyPr>
          <a:lstStyle/>
          <a:p>
            <a:pPr marL="0" marR="0" lvl="0" indent="0" algn="l" rtl="0">
              <a:lnSpc>
                <a:spcPct val="100000"/>
              </a:lnSpc>
              <a:spcBef>
                <a:spcPts val="0"/>
              </a:spcBef>
              <a:spcAft>
                <a:spcPts val="0"/>
              </a:spcAft>
              <a:buNone/>
            </a:pPr>
            <a:r>
              <a:rPr lang="en-US" sz="1400" b="1" i="0" u="none" strike="noStrike" cap="none">
                <a:solidFill>
                  <a:schemeClr val="dk1"/>
                </a:solidFill>
                <a:latin typeface="Arial"/>
                <a:ea typeface="Arial"/>
                <a:cs typeface="Arial"/>
                <a:sym typeface="Arial"/>
              </a:rPr>
              <a:t>simulate IOS commands</a:t>
            </a:r>
            <a:endParaRPr/>
          </a:p>
        </p:txBody>
      </p:sp>
      <p:sp>
        <p:nvSpPr>
          <p:cNvPr id="424" name="Google Shape;424;p58"/>
          <p:cNvSpPr/>
          <p:nvPr/>
        </p:nvSpPr>
        <p:spPr>
          <a:xfrm flipH="1">
            <a:off x="6096000" y="2971800"/>
            <a:ext cx="2438400" cy="228600"/>
          </a:xfrm>
          <a:prstGeom prst="rightArrow">
            <a:avLst>
              <a:gd name="adj1" fmla="val 50000"/>
              <a:gd name="adj2" fmla="val 135309"/>
            </a:avLst>
          </a:prstGeom>
          <a:solidFill>
            <a:srgbClr val="ABBF4A"/>
          </a:solidFill>
          <a:ln>
            <a:noFill/>
          </a:ln>
        </p:spPr>
        <p:txBody>
          <a:bodyPr spcFirstLastPara="1" wrap="square" lIns="82100" tIns="41050" rIns="82100" bIns="41050" anchor="ctr"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25" name="Google Shape;425;p58"/>
          <p:cNvSpPr txBox="1"/>
          <p:nvPr/>
        </p:nvSpPr>
        <p:spPr>
          <a:xfrm>
            <a:off x="6248400" y="2773363"/>
            <a:ext cx="2362200" cy="274637"/>
          </a:xfrm>
          <a:prstGeom prst="rect">
            <a:avLst/>
          </a:prstGeom>
          <a:noFill/>
          <a:ln>
            <a:noFill/>
          </a:ln>
        </p:spPr>
        <p:txBody>
          <a:bodyPr spcFirstLastPara="1" wrap="square" lIns="82100" tIns="41050" rIns="82100" bIns="41050" anchor="t" anchorCtr="0">
            <a:spAutoFit/>
          </a:bodyPr>
          <a:lstStyle/>
          <a:p>
            <a:pPr marL="0" marR="0" lvl="0" indent="0" algn="l" rtl="0">
              <a:lnSpc>
                <a:spcPct val="100000"/>
              </a:lnSpc>
              <a:spcBef>
                <a:spcPts val="0"/>
              </a:spcBef>
              <a:spcAft>
                <a:spcPts val="0"/>
              </a:spcAft>
              <a:buNone/>
            </a:pPr>
            <a:r>
              <a:rPr lang="en-US" sz="1400" b="1" i="0" u="none" strike="noStrike" cap="none">
                <a:solidFill>
                  <a:schemeClr val="dk1"/>
                </a:solidFill>
                <a:latin typeface="Arial"/>
                <a:ea typeface="Arial"/>
                <a:cs typeface="Arial"/>
                <a:sym typeface="Arial"/>
              </a:rPr>
              <a:t>visualize network traffic</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Shape 429"/>
        <p:cNvGrpSpPr/>
        <p:nvPr/>
      </p:nvGrpSpPr>
      <p:grpSpPr>
        <a:xfrm>
          <a:off x="0" y="0"/>
          <a:ext cx="0" cy="0"/>
          <a:chOff x="0" y="0"/>
          <a:chExt cx="0" cy="0"/>
        </a:xfrm>
      </p:grpSpPr>
      <p:sp>
        <p:nvSpPr>
          <p:cNvPr id="430" name="Google Shape;430;p59"/>
          <p:cNvSpPr txBox="1">
            <a:spLocks noGrp="1"/>
          </p:cNvSpPr>
          <p:nvPr>
            <p:ph type="title"/>
          </p:nvPr>
        </p:nvSpPr>
        <p:spPr>
          <a:xfrm>
            <a:off x="307943" y="0"/>
            <a:ext cx="8145463" cy="6858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Clr>
                <a:schemeClr val="dk1"/>
              </a:buClr>
              <a:buSzPts val="1800"/>
              <a:buNone/>
            </a:pPr>
            <a:r>
              <a:rPr lang="en-US" b="1"/>
              <a:t>Supports Homework and Pre-Lab Prep</a:t>
            </a:r>
            <a:endParaRPr/>
          </a:p>
        </p:txBody>
      </p:sp>
      <p:pic>
        <p:nvPicPr>
          <p:cNvPr id="431" name="Google Shape;431;p59"/>
          <p:cNvPicPr preferRelativeResize="0"/>
          <p:nvPr/>
        </p:nvPicPr>
        <p:blipFill rotWithShape="1">
          <a:blip r:embed="rId3">
            <a:alphaModFix/>
          </a:blip>
          <a:srcRect/>
          <a:stretch/>
        </p:blipFill>
        <p:spPr>
          <a:xfrm>
            <a:off x="457200" y="1371600"/>
            <a:ext cx="5715000" cy="4286250"/>
          </a:xfrm>
          <a:prstGeom prst="rect">
            <a:avLst/>
          </a:prstGeom>
          <a:noFill/>
          <a:ln>
            <a:noFill/>
          </a:ln>
        </p:spPr>
      </p:pic>
      <p:pic>
        <p:nvPicPr>
          <p:cNvPr id="432" name="Google Shape;432;p59"/>
          <p:cNvPicPr preferRelativeResize="0"/>
          <p:nvPr/>
        </p:nvPicPr>
        <p:blipFill rotWithShape="1">
          <a:blip r:embed="rId4">
            <a:alphaModFix/>
          </a:blip>
          <a:srcRect/>
          <a:stretch/>
        </p:blipFill>
        <p:spPr>
          <a:xfrm>
            <a:off x="4267200" y="3200400"/>
            <a:ext cx="4724400" cy="3386138"/>
          </a:xfrm>
          <a:prstGeom prst="rect">
            <a:avLst/>
          </a:prstGeom>
          <a:noFill/>
          <a:ln w="9525" cap="flat" cmpd="sng">
            <a:solidFill>
              <a:srgbClr val="C0C0C0"/>
            </a:solidFill>
            <a:prstDash val="solid"/>
            <a:miter lim="800000"/>
            <a:headEnd type="none" w="sm" len="sm"/>
            <a:tailEnd type="none" w="sm" len="sm"/>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36"/>
        <p:cNvGrpSpPr/>
        <p:nvPr/>
      </p:nvGrpSpPr>
      <p:grpSpPr>
        <a:xfrm>
          <a:off x="0" y="0"/>
          <a:ext cx="0" cy="0"/>
          <a:chOff x="0" y="0"/>
          <a:chExt cx="0" cy="0"/>
        </a:xfrm>
      </p:grpSpPr>
      <p:sp>
        <p:nvSpPr>
          <p:cNvPr id="437" name="Google Shape;437;p60"/>
          <p:cNvSpPr txBox="1">
            <a:spLocks noGrp="1"/>
          </p:cNvSpPr>
          <p:nvPr>
            <p:ph type="title"/>
          </p:nvPr>
        </p:nvSpPr>
        <p:spPr>
          <a:xfrm>
            <a:off x="0" y="0"/>
            <a:ext cx="4308953" cy="563671"/>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Clr>
                <a:schemeClr val="dk1"/>
              </a:buClr>
              <a:buSzPts val="1800"/>
              <a:buNone/>
            </a:pPr>
            <a:r>
              <a:rPr lang="en-US" b="1"/>
              <a:t>Questions</a:t>
            </a:r>
            <a:endParaRPr/>
          </a:p>
        </p:txBody>
      </p:sp>
      <p:sp>
        <p:nvSpPr>
          <p:cNvPr id="438" name="Google Shape;438;p60"/>
          <p:cNvSpPr/>
          <p:nvPr/>
        </p:nvSpPr>
        <p:spPr>
          <a:xfrm>
            <a:off x="487340" y="1029787"/>
            <a:ext cx="8356488" cy="4684565"/>
          </a:xfrm>
          <a:prstGeom prst="rect">
            <a:avLst/>
          </a:prstGeom>
          <a:solidFill>
            <a:srgbClr val="FFFFFF"/>
          </a:solidFill>
          <a:ln>
            <a:noFill/>
          </a:ln>
        </p:spPr>
        <p:txBody>
          <a:bodyPr spcFirstLastPara="1" wrap="square" lIns="0" tIns="0" rIns="0" bIns="158700" anchor="ctr" anchorCtr="0">
            <a:spAutoFit/>
          </a:bodyPr>
          <a:lstStyle/>
          <a:p>
            <a:pPr marL="0" marR="0" lvl="0" indent="0" algn="l" rtl="0">
              <a:lnSpc>
                <a:spcPct val="100000"/>
              </a:lnSpc>
              <a:spcBef>
                <a:spcPts val="0"/>
              </a:spcBef>
              <a:spcAft>
                <a:spcPts val="0"/>
              </a:spcAft>
              <a:buNone/>
            </a:pPr>
            <a:r>
              <a:rPr lang="en-US" sz="1400" b="0" i="0" u="none" strike="noStrike" cap="none" dirty="0">
                <a:solidFill>
                  <a:schemeClr val="tx1"/>
                </a:solidFill>
                <a:latin typeface="Times New Roman"/>
                <a:ea typeface="Times New Roman"/>
                <a:cs typeface="Times New Roman"/>
                <a:sym typeface="Times New Roman"/>
              </a:rPr>
              <a:t>1.During a routine inspection, a technician discovered that software that was installed on a computer was secretly collecting data about websites that were visited by users of the computer. Which type of threat is affecting this computer?</a:t>
            </a:r>
            <a:endParaRPr dirty="0">
              <a:solidFill>
                <a:schemeClr val="tx1"/>
              </a:solidFill>
            </a:endParaRPr>
          </a:p>
          <a:p>
            <a:pPr marL="342900" marR="0" lvl="0" indent="-342900" algn="l" rtl="0">
              <a:lnSpc>
                <a:spcPct val="100000"/>
              </a:lnSpc>
              <a:spcBef>
                <a:spcPts val="0"/>
              </a:spcBef>
              <a:spcAft>
                <a:spcPts val="0"/>
              </a:spcAft>
              <a:buClr>
                <a:srgbClr val="58585B"/>
              </a:buClr>
              <a:buSzPts val="1400"/>
              <a:buFont typeface="+mj-lt"/>
              <a:buAutoNum type="alphaLcParenR"/>
            </a:pPr>
            <a:r>
              <a:rPr lang="en-US" sz="1400" b="0" i="0" u="none" strike="noStrike" cap="none" dirty="0">
                <a:solidFill>
                  <a:schemeClr val="tx1"/>
                </a:solidFill>
                <a:latin typeface="Times New Roman"/>
                <a:ea typeface="Times New Roman"/>
                <a:cs typeface="Times New Roman"/>
                <a:sym typeface="Times New Roman"/>
              </a:rPr>
              <a:t>identity theft</a:t>
            </a:r>
            <a:endParaRPr dirty="0">
              <a:solidFill>
                <a:schemeClr val="tx1"/>
              </a:solidFill>
            </a:endParaRPr>
          </a:p>
          <a:p>
            <a:pPr marL="342900" marR="0" lvl="0" indent="-342900" algn="l" rtl="0">
              <a:lnSpc>
                <a:spcPct val="100000"/>
              </a:lnSpc>
              <a:spcBef>
                <a:spcPts val="0"/>
              </a:spcBef>
              <a:spcAft>
                <a:spcPts val="0"/>
              </a:spcAft>
              <a:buClr>
                <a:srgbClr val="58585B"/>
              </a:buClr>
              <a:buSzPts val="1400"/>
              <a:buFont typeface="+mj-lt"/>
              <a:buAutoNum type="alphaLcParenR"/>
            </a:pPr>
            <a:r>
              <a:rPr lang="en-US" sz="1400" b="0" i="0" u="none" strike="noStrike" cap="none" dirty="0">
                <a:solidFill>
                  <a:schemeClr val="tx1"/>
                </a:solidFill>
                <a:latin typeface="Times New Roman"/>
                <a:ea typeface="Times New Roman"/>
                <a:cs typeface="Times New Roman"/>
                <a:sym typeface="Times New Roman"/>
              </a:rPr>
              <a:t>spyware</a:t>
            </a:r>
            <a:endParaRPr dirty="0">
              <a:solidFill>
                <a:schemeClr val="tx1"/>
              </a:solidFill>
            </a:endParaRPr>
          </a:p>
          <a:p>
            <a:pPr marL="342900" marR="0" lvl="0" indent="-342900" algn="l" rtl="0">
              <a:lnSpc>
                <a:spcPct val="100000"/>
              </a:lnSpc>
              <a:spcBef>
                <a:spcPts val="0"/>
              </a:spcBef>
              <a:spcAft>
                <a:spcPts val="0"/>
              </a:spcAft>
              <a:buClr>
                <a:srgbClr val="58585B"/>
              </a:buClr>
              <a:buSzPts val="1400"/>
              <a:buFont typeface="+mj-lt"/>
              <a:buAutoNum type="alphaLcParenR"/>
            </a:pPr>
            <a:r>
              <a:rPr lang="en-US" sz="1400" b="0" i="0" u="none" strike="noStrike" cap="none" dirty="0">
                <a:solidFill>
                  <a:schemeClr val="tx1"/>
                </a:solidFill>
                <a:latin typeface="Times New Roman"/>
                <a:ea typeface="Times New Roman"/>
                <a:cs typeface="Times New Roman"/>
                <a:sym typeface="Times New Roman"/>
              </a:rPr>
              <a:t>zero-day attack</a:t>
            </a:r>
            <a:endParaRPr dirty="0">
              <a:solidFill>
                <a:schemeClr val="tx1"/>
              </a:solidFill>
            </a:endParaRPr>
          </a:p>
          <a:p>
            <a:pPr marL="342900" marR="0" lvl="0" indent="-342900" algn="l" rtl="0">
              <a:lnSpc>
                <a:spcPct val="100000"/>
              </a:lnSpc>
              <a:spcBef>
                <a:spcPts val="0"/>
              </a:spcBef>
              <a:spcAft>
                <a:spcPts val="0"/>
              </a:spcAft>
              <a:buClr>
                <a:srgbClr val="58585B"/>
              </a:buClr>
              <a:buSzPts val="1400"/>
              <a:buFont typeface="+mj-lt"/>
              <a:buAutoNum type="alphaLcParenR"/>
            </a:pPr>
            <a:r>
              <a:rPr lang="en-US" sz="1400" b="0" i="0" u="none" strike="noStrike" cap="none" dirty="0">
                <a:solidFill>
                  <a:schemeClr val="tx1"/>
                </a:solidFill>
                <a:latin typeface="Times New Roman"/>
                <a:ea typeface="Times New Roman"/>
                <a:cs typeface="Times New Roman"/>
                <a:sym typeface="Times New Roman"/>
              </a:rPr>
              <a:t>DoS attack​</a:t>
            </a:r>
            <a:endParaRPr dirty="0">
              <a:solidFill>
                <a:schemeClr val="tx1"/>
              </a:solidFil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chemeClr val="tx1"/>
              </a:solidFill>
              <a:latin typeface="Times New Roman"/>
              <a:ea typeface="Times New Roman"/>
              <a:cs typeface="Times New Roman"/>
              <a:sym typeface="Times New Roman"/>
            </a:endParaRPr>
          </a:p>
          <a:p>
            <a:pPr marL="0" marR="0" lvl="0" indent="-88900" algn="l" rtl="0">
              <a:lnSpc>
                <a:spcPct val="100000"/>
              </a:lnSpc>
              <a:spcBef>
                <a:spcPts val="0"/>
              </a:spcBef>
              <a:spcAft>
                <a:spcPts val="0"/>
              </a:spcAft>
              <a:buClr>
                <a:srgbClr val="58585B"/>
              </a:buClr>
              <a:buSzPts val="1400"/>
              <a:buFont typeface="Arial"/>
              <a:buAutoNum type="arabicPeriod" startAt="2"/>
            </a:pPr>
            <a:r>
              <a:rPr lang="en-US" sz="1400" b="0" i="0" u="none" strike="noStrike" cap="none" dirty="0">
                <a:solidFill>
                  <a:schemeClr val="tx1"/>
                </a:solidFill>
                <a:latin typeface="Times New Roman"/>
                <a:ea typeface="Times New Roman"/>
                <a:cs typeface="Times New Roman"/>
                <a:sym typeface="Times New Roman"/>
              </a:rPr>
              <a:t>Which term refers to a network that provides secure access to the corporate offices by suppliers, customers and collaborators?</a:t>
            </a:r>
            <a:endParaRPr dirty="0">
              <a:solidFill>
                <a:schemeClr val="tx1"/>
              </a:solidFill>
            </a:endParaRPr>
          </a:p>
          <a:p>
            <a:pPr marL="342900" marR="0" lvl="0" indent="-342900" algn="l" rtl="0">
              <a:lnSpc>
                <a:spcPct val="100000"/>
              </a:lnSpc>
              <a:spcBef>
                <a:spcPts val="0"/>
              </a:spcBef>
              <a:spcAft>
                <a:spcPts val="0"/>
              </a:spcAft>
              <a:buClr>
                <a:srgbClr val="58585B"/>
              </a:buClr>
              <a:buSzPts val="1400"/>
              <a:buFont typeface="+mj-lt"/>
              <a:buAutoNum type="alphaLcParenR"/>
            </a:pPr>
            <a:r>
              <a:rPr lang="en-US" sz="1400" b="0" i="0" u="none" strike="noStrike" cap="none" dirty="0">
                <a:solidFill>
                  <a:schemeClr val="tx1"/>
                </a:solidFill>
                <a:latin typeface="Times New Roman"/>
                <a:ea typeface="Times New Roman"/>
                <a:cs typeface="Times New Roman"/>
                <a:sym typeface="Times New Roman"/>
              </a:rPr>
              <a:t>Internet</a:t>
            </a:r>
            <a:endParaRPr dirty="0">
              <a:solidFill>
                <a:schemeClr val="tx1"/>
              </a:solidFill>
            </a:endParaRPr>
          </a:p>
          <a:p>
            <a:pPr marL="342900" marR="0" lvl="0" indent="-342900" algn="l" rtl="0">
              <a:lnSpc>
                <a:spcPct val="100000"/>
              </a:lnSpc>
              <a:spcBef>
                <a:spcPts val="0"/>
              </a:spcBef>
              <a:spcAft>
                <a:spcPts val="0"/>
              </a:spcAft>
              <a:buClr>
                <a:srgbClr val="58585B"/>
              </a:buClr>
              <a:buSzPts val="1400"/>
              <a:buFont typeface="+mj-lt"/>
              <a:buAutoNum type="alphaLcParenR"/>
            </a:pPr>
            <a:r>
              <a:rPr lang="en-US" sz="1400" b="0" i="0" u="none" strike="noStrike" cap="none" dirty="0">
                <a:solidFill>
                  <a:schemeClr val="tx1"/>
                </a:solidFill>
                <a:latin typeface="Times New Roman"/>
                <a:ea typeface="Times New Roman"/>
                <a:cs typeface="Times New Roman"/>
                <a:sym typeface="Times New Roman"/>
              </a:rPr>
              <a:t>extranet</a:t>
            </a:r>
            <a:endParaRPr dirty="0">
              <a:solidFill>
                <a:schemeClr val="tx1"/>
              </a:solidFill>
            </a:endParaRPr>
          </a:p>
          <a:p>
            <a:pPr marL="342900" marR="0" lvl="0" indent="-342900" algn="l" rtl="0">
              <a:lnSpc>
                <a:spcPct val="100000"/>
              </a:lnSpc>
              <a:spcBef>
                <a:spcPts val="0"/>
              </a:spcBef>
              <a:spcAft>
                <a:spcPts val="0"/>
              </a:spcAft>
              <a:buClr>
                <a:srgbClr val="58585B"/>
              </a:buClr>
              <a:buSzPts val="1400"/>
              <a:buFont typeface="+mj-lt"/>
              <a:buAutoNum type="alphaLcParenR"/>
            </a:pPr>
            <a:r>
              <a:rPr lang="en-US" sz="1400" b="0" i="0" u="none" strike="noStrike" cap="none" dirty="0" err="1">
                <a:solidFill>
                  <a:schemeClr val="tx1"/>
                </a:solidFill>
                <a:latin typeface="Times New Roman"/>
                <a:ea typeface="Times New Roman"/>
                <a:cs typeface="Times New Roman"/>
                <a:sym typeface="Times New Roman"/>
              </a:rPr>
              <a:t>extendednet</a:t>
            </a:r>
            <a:endParaRPr sz="1400" b="0" i="0" u="none" strike="noStrike" cap="none" dirty="0">
              <a:solidFill>
                <a:schemeClr val="tx1"/>
              </a:solidFill>
              <a:latin typeface="Times New Roman"/>
              <a:ea typeface="Times New Roman"/>
              <a:cs typeface="Times New Roman"/>
              <a:sym typeface="Times New Roman"/>
            </a:endParaRPr>
          </a:p>
          <a:p>
            <a:pPr marL="342900" marR="0" lvl="0" indent="-342900" algn="l" rtl="0">
              <a:lnSpc>
                <a:spcPct val="100000"/>
              </a:lnSpc>
              <a:spcBef>
                <a:spcPts val="0"/>
              </a:spcBef>
              <a:spcAft>
                <a:spcPts val="0"/>
              </a:spcAft>
              <a:buClr>
                <a:srgbClr val="58585B"/>
              </a:buClr>
              <a:buSzPts val="1400"/>
              <a:buFont typeface="+mj-lt"/>
              <a:buAutoNum type="alphaLcParenR"/>
            </a:pPr>
            <a:r>
              <a:rPr lang="en-US" sz="1400" b="0" i="0" u="none" strike="noStrike" cap="none" dirty="0">
                <a:solidFill>
                  <a:schemeClr val="tx1"/>
                </a:solidFill>
                <a:latin typeface="Times New Roman"/>
                <a:ea typeface="Times New Roman"/>
                <a:cs typeface="Times New Roman"/>
                <a:sym typeface="Times New Roman"/>
              </a:rPr>
              <a:t>Intranet</a:t>
            </a:r>
            <a:endParaRPr dirty="0">
              <a:solidFill>
                <a:schemeClr val="tx1"/>
              </a:solidFil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chemeClr val="tx1"/>
              </a:solidFill>
              <a:latin typeface="Times New Roman"/>
              <a:ea typeface="Times New Roman"/>
              <a:cs typeface="Times New Roman"/>
              <a:sym typeface="Times New Roman"/>
            </a:endParaRPr>
          </a:p>
          <a:p>
            <a:pPr marL="0" marR="0" lvl="0" indent="-88900" algn="l" rtl="0">
              <a:lnSpc>
                <a:spcPct val="100000"/>
              </a:lnSpc>
              <a:spcBef>
                <a:spcPts val="0"/>
              </a:spcBef>
              <a:spcAft>
                <a:spcPts val="0"/>
              </a:spcAft>
              <a:buClr>
                <a:srgbClr val="58585B"/>
              </a:buClr>
              <a:buSzPts val="1400"/>
              <a:buFont typeface="Arial"/>
              <a:buAutoNum type="arabicPeriod" startAt="3"/>
            </a:pPr>
            <a:r>
              <a:rPr lang="en-US" sz="1400" b="0" i="0" u="none" strike="noStrike" cap="none" dirty="0">
                <a:solidFill>
                  <a:schemeClr val="tx1"/>
                </a:solidFill>
                <a:latin typeface="Times New Roman"/>
                <a:ea typeface="Times New Roman"/>
                <a:cs typeface="Times New Roman"/>
                <a:sym typeface="Times New Roman"/>
              </a:rPr>
              <a:t>A large corporation has modified its network to allow users to access network resources from their personal laptops and smart phones. Which networking trend does this describe?</a:t>
            </a:r>
            <a:endParaRPr dirty="0">
              <a:solidFill>
                <a:schemeClr val="tx1"/>
              </a:solidFill>
            </a:endParaRPr>
          </a:p>
          <a:p>
            <a:pPr marL="342900" marR="0" lvl="0" indent="-342900" algn="l" rtl="0">
              <a:lnSpc>
                <a:spcPct val="100000"/>
              </a:lnSpc>
              <a:spcBef>
                <a:spcPts val="0"/>
              </a:spcBef>
              <a:spcAft>
                <a:spcPts val="0"/>
              </a:spcAft>
              <a:buClr>
                <a:srgbClr val="58585B"/>
              </a:buClr>
              <a:buSzPts val="1400"/>
              <a:buFont typeface="+mj-lt"/>
              <a:buAutoNum type="alphaLcParenR"/>
            </a:pPr>
            <a:r>
              <a:rPr lang="en-US" sz="1400" b="0" i="0" u="none" strike="noStrike" cap="none" dirty="0">
                <a:solidFill>
                  <a:schemeClr val="tx1"/>
                </a:solidFill>
                <a:latin typeface="Times New Roman"/>
                <a:ea typeface="Times New Roman"/>
                <a:cs typeface="Times New Roman"/>
                <a:sym typeface="Times New Roman"/>
              </a:rPr>
              <a:t>bring your own device</a:t>
            </a:r>
            <a:endParaRPr dirty="0">
              <a:solidFill>
                <a:schemeClr val="tx1"/>
              </a:solidFill>
            </a:endParaRPr>
          </a:p>
          <a:p>
            <a:pPr marL="342900" marR="0" lvl="0" indent="-342900" algn="l" rtl="0">
              <a:lnSpc>
                <a:spcPct val="100000"/>
              </a:lnSpc>
              <a:spcBef>
                <a:spcPts val="0"/>
              </a:spcBef>
              <a:spcAft>
                <a:spcPts val="0"/>
              </a:spcAft>
              <a:buClr>
                <a:srgbClr val="58585B"/>
              </a:buClr>
              <a:buSzPts val="1400"/>
              <a:buFont typeface="+mj-lt"/>
              <a:buAutoNum type="alphaLcParenR"/>
            </a:pPr>
            <a:r>
              <a:rPr lang="en-US" sz="1400" b="0" i="0" u="none" strike="noStrike" cap="none" dirty="0">
                <a:solidFill>
                  <a:schemeClr val="tx1"/>
                </a:solidFill>
                <a:latin typeface="Times New Roman"/>
                <a:ea typeface="Times New Roman"/>
                <a:cs typeface="Times New Roman"/>
                <a:sym typeface="Times New Roman"/>
              </a:rPr>
              <a:t>video conferencing</a:t>
            </a:r>
            <a:endParaRPr dirty="0">
              <a:solidFill>
                <a:schemeClr val="tx1"/>
              </a:solidFill>
            </a:endParaRPr>
          </a:p>
          <a:p>
            <a:pPr marL="342900" marR="0" lvl="0" indent="-342900" algn="l" rtl="0">
              <a:lnSpc>
                <a:spcPct val="100000"/>
              </a:lnSpc>
              <a:spcBef>
                <a:spcPts val="0"/>
              </a:spcBef>
              <a:spcAft>
                <a:spcPts val="0"/>
              </a:spcAft>
              <a:buClr>
                <a:srgbClr val="58585B"/>
              </a:buClr>
              <a:buSzPts val="1400"/>
              <a:buFont typeface="+mj-lt"/>
              <a:buAutoNum type="alphaLcParenR"/>
            </a:pPr>
            <a:r>
              <a:rPr lang="en-US" sz="1400" b="0" i="0" u="none" strike="noStrike" cap="none" dirty="0">
                <a:solidFill>
                  <a:schemeClr val="tx1"/>
                </a:solidFill>
                <a:latin typeface="Times New Roman"/>
                <a:ea typeface="Times New Roman"/>
                <a:cs typeface="Times New Roman"/>
                <a:sym typeface="Times New Roman"/>
              </a:rPr>
              <a:t>cloud computing</a:t>
            </a:r>
            <a:endParaRPr dirty="0">
              <a:solidFill>
                <a:schemeClr val="tx1"/>
              </a:solidFill>
            </a:endParaRPr>
          </a:p>
          <a:p>
            <a:pPr marL="342900" marR="0" lvl="0" indent="-342900" algn="l" rtl="0">
              <a:lnSpc>
                <a:spcPct val="100000"/>
              </a:lnSpc>
              <a:spcBef>
                <a:spcPts val="0"/>
              </a:spcBef>
              <a:spcAft>
                <a:spcPts val="0"/>
              </a:spcAft>
              <a:buClr>
                <a:srgbClr val="58585B"/>
              </a:buClr>
              <a:buSzPts val="1400"/>
              <a:buFont typeface="+mj-lt"/>
              <a:buAutoNum type="alphaLcParenR"/>
            </a:pPr>
            <a:r>
              <a:rPr lang="en-US" sz="1400" b="0" i="0" u="none" strike="noStrike" cap="none" dirty="0">
                <a:solidFill>
                  <a:schemeClr val="tx1"/>
                </a:solidFill>
                <a:latin typeface="Times New Roman"/>
                <a:ea typeface="Times New Roman"/>
                <a:cs typeface="Times New Roman"/>
                <a:sym typeface="Times New Roman"/>
              </a:rPr>
              <a:t>online collaboration</a:t>
            </a:r>
            <a:endParaRPr sz="1800" b="0" i="0" u="none" strike="noStrike" cap="none" dirty="0">
              <a:solidFill>
                <a:schemeClr val="tx1"/>
              </a:solidFill>
              <a:latin typeface="Arial"/>
              <a:ea typeface="Arial"/>
              <a:cs typeface="Arial"/>
              <a:sym typeface="Arial"/>
            </a:endParaRPr>
          </a:p>
        </p:txBody>
      </p:sp>
    </p:spTree>
    <p:extLst>
      <p:ext uri="{BB962C8B-B14F-4D97-AF65-F5344CB8AC3E}">
        <p14:creationId xmlns:p14="http://schemas.microsoft.com/office/powerpoint/2010/main" val="199415624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42"/>
        <p:cNvGrpSpPr/>
        <p:nvPr/>
      </p:nvGrpSpPr>
      <p:grpSpPr>
        <a:xfrm>
          <a:off x="0" y="0"/>
          <a:ext cx="0" cy="0"/>
          <a:chOff x="0" y="0"/>
          <a:chExt cx="0" cy="0"/>
        </a:xfrm>
      </p:grpSpPr>
      <p:sp>
        <p:nvSpPr>
          <p:cNvPr id="443" name="Google Shape;443;p61"/>
          <p:cNvSpPr txBox="1">
            <a:spLocks noGrp="1"/>
          </p:cNvSpPr>
          <p:nvPr>
            <p:ph type="title"/>
          </p:nvPr>
        </p:nvSpPr>
        <p:spPr>
          <a:xfrm>
            <a:off x="0" y="0"/>
            <a:ext cx="5486040" cy="91404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Clr>
                <a:schemeClr val="dk1"/>
              </a:buClr>
              <a:buSzPts val="1800"/>
              <a:buNone/>
            </a:pPr>
            <a:r>
              <a:rPr lang="en-US" b="1"/>
              <a:t>Questions</a:t>
            </a:r>
            <a:endParaRPr/>
          </a:p>
        </p:txBody>
      </p:sp>
      <p:sp>
        <p:nvSpPr>
          <p:cNvPr id="444" name="Google Shape;444;p61"/>
          <p:cNvSpPr txBox="1"/>
          <p:nvPr/>
        </p:nvSpPr>
        <p:spPr>
          <a:xfrm>
            <a:off x="739749" y="1525275"/>
            <a:ext cx="8046600" cy="2769949"/>
          </a:xfrm>
          <a:prstGeom prst="rect">
            <a:avLst/>
          </a:prstGeom>
          <a:noFill/>
          <a:ln>
            <a:noFill/>
          </a:ln>
        </p:spPr>
        <p:txBody>
          <a:bodyPr spcFirstLastPara="1" wrap="square" lIns="91425" tIns="45700" rIns="91425" bIns="45700" anchor="t" anchorCtr="0">
            <a:spAutoFit/>
          </a:bodyPr>
          <a:lstStyle/>
          <a:p>
            <a:pPr marL="0" marR="0" lvl="0" indent="-88900" algn="l" rtl="0">
              <a:lnSpc>
                <a:spcPct val="100000"/>
              </a:lnSpc>
              <a:spcBef>
                <a:spcPts val="0"/>
              </a:spcBef>
              <a:spcAft>
                <a:spcPts val="0"/>
              </a:spcAft>
              <a:buClr>
                <a:srgbClr val="58585B"/>
              </a:buClr>
              <a:buSzPts val="1400"/>
              <a:buFont typeface="Arial"/>
              <a:buAutoNum type="arabicPeriod" startAt="4"/>
            </a:pPr>
            <a:r>
              <a:rPr lang="en-US" sz="1400" i="0" u="none" strike="noStrike" cap="none" dirty="0">
                <a:solidFill>
                  <a:schemeClr val="tx1"/>
                </a:solidFill>
                <a:latin typeface="Times New Roman"/>
                <a:ea typeface="Times New Roman"/>
                <a:cs typeface="Times New Roman"/>
                <a:sym typeface="Times New Roman"/>
              </a:rPr>
              <a:t> What is an ISP?</a:t>
            </a:r>
            <a:endParaRPr dirty="0">
              <a:solidFill>
                <a:schemeClr val="tx1"/>
              </a:solidFill>
            </a:endParaRPr>
          </a:p>
          <a:p>
            <a:pPr marL="342900" marR="0" lvl="0" indent="-342900" algn="l" rtl="0">
              <a:lnSpc>
                <a:spcPct val="100000"/>
              </a:lnSpc>
              <a:spcBef>
                <a:spcPts val="0"/>
              </a:spcBef>
              <a:spcAft>
                <a:spcPts val="0"/>
              </a:spcAft>
              <a:buClr>
                <a:srgbClr val="58585B"/>
              </a:buClr>
              <a:buSzPts val="1400"/>
              <a:buFont typeface="+mj-lt"/>
              <a:buAutoNum type="alphaLcParenR"/>
            </a:pPr>
            <a:r>
              <a:rPr lang="en-US" sz="1400" i="0" u="none" strike="noStrike" cap="none" dirty="0">
                <a:solidFill>
                  <a:schemeClr val="tx1"/>
                </a:solidFill>
                <a:latin typeface="Times New Roman"/>
                <a:ea typeface="Times New Roman"/>
                <a:cs typeface="Times New Roman"/>
                <a:sym typeface="Times New Roman"/>
              </a:rPr>
              <a:t>It is a standards body that develops cabling and wiring standards for networking.</a:t>
            </a:r>
            <a:endParaRPr dirty="0">
              <a:solidFill>
                <a:schemeClr val="tx1"/>
              </a:solidFill>
            </a:endParaRPr>
          </a:p>
          <a:p>
            <a:pPr marL="342900" marR="0" lvl="0" indent="-342900" algn="l" rtl="0">
              <a:lnSpc>
                <a:spcPct val="100000"/>
              </a:lnSpc>
              <a:spcBef>
                <a:spcPts val="0"/>
              </a:spcBef>
              <a:spcAft>
                <a:spcPts val="0"/>
              </a:spcAft>
              <a:buClr>
                <a:srgbClr val="58585B"/>
              </a:buClr>
              <a:buSzPts val="1400"/>
              <a:buFont typeface="+mj-lt"/>
              <a:buAutoNum type="alphaLcParenR"/>
            </a:pPr>
            <a:r>
              <a:rPr lang="en-US" sz="1400" i="0" u="none" strike="noStrike" cap="none" dirty="0">
                <a:solidFill>
                  <a:schemeClr val="tx1"/>
                </a:solidFill>
                <a:latin typeface="Times New Roman"/>
                <a:ea typeface="Times New Roman"/>
                <a:cs typeface="Times New Roman"/>
                <a:sym typeface="Times New Roman"/>
              </a:rPr>
              <a:t>It is a networking device that combines the functionality of several different networking devices in one.</a:t>
            </a:r>
            <a:endParaRPr dirty="0">
              <a:solidFill>
                <a:schemeClr val="tx1"/>
              </a:solidFill>
            </a:endParaRPr>
          </a:p>
          <a:p>
            <a:pPr marL="342900" marR="0" lvl="0" indent="-342900" algn="l" rtl="0">
              <a:lnSpc>
                <a:spcPct val="100000"/>
              </a:lnSpc>
              <a:spcBef>
                <a:spcPts val="0"/>
              </a:spcBef>
              <a:spcAft>
                <a:spcPts val="0"/>
              </a:spcAft>
              <a:buClr>
                <a:srgbClr val="58585B"/>
              </a:buClr>
              <a:buSzPts val="1400"/>
              <a:buFont typeface="+mj-lt"/>
              <a:buAutoNum type="alphaLcParenR"/>
            </a:pPr>
            <a:r>
              <a:rPr lang="en-US" sz="1400" i="0" u="none" strike="noStrike" cap="none" dirty="0">
                <a:solidFill>
                  <a:schemeClr val="tx1"/>
                </a:solidFill>
                <a:latin typeface="Times New Roman"/>
                <a:ea typeface="Times New Roman"/>
                <a:cs typeface="Times New Roman"/>
                <a:sym typeface="Times New Roman"/>
              </a:rPr>
              <a:t>It is a protocol that establishes how computers within a local network communicate.</a:t>
            </a:r>
            <a:endParaRPr dirty="0">
              <a:solidFill>
                <a:schemeClr val="tx1"/>
              </a:solidFill>
            </a:endParaRPr>
          </a:p>
          <a:p>
            <a:pPr marL="342900" marR="0" lvl="0" indent="-342900" algn="l" rtl="0">
              <a:lnSpc>
                <a:spcPct val="100000"/>
              </a:lnSpc>
              <a:spcBef>
                <a:spcPts val="0"/>
              </a:spcBef>
              <a:spcAft>
                <a:spcPts val="0"/>
              </a:spcAft>
              <a:buClr>
                <a:srgbClr val="58585B"/>
              </a:buClr>
              <a:buSzPts val="1400"/>
              <a:buFont typeface="+mj-lt"/>
              <a:buAutoNum type="alphaLcParenR"/>
            </a:pPr>
            <a:r>
              <a:rPr lang="en-US" sz="1400" i="0" u="none" strike="noStrike" cap="none" dirty="0">
                <a:solidFill>
                  <a:schemeClr val="tx1"/>
                </a:solidFill>
                <a:latin typeface="Times New Roman"/>
                <a:ea typeface="Times New Roman"/>
                <a:cs typeface="Times New Roman"/>
                <a:sym typeface="Times New Roman"/>
              </a:rPr>
              <a:t>It is an organization that enables individuals and businesses to connect to the Internet.</a:t>
            </a:r>
            <a:endParaRPr dirty="0">
              <a:solidFill>
                <a:schemeClr val="tx1"/>
              </a:solidFill>
            </a:endParaRPr>
          </a:p>
          <a:p>
            <a:pPr marL="0" marR="0" lvl="0" indent="0" algn="l" rtl="0">
              <a:lnSpc>
                <a:spcPct val="100000"/>
              </a:lnSpc>
              <a:spcBef>
                <a:spcPts val="0"/>
              </a:spcBef>
              <a:spcAft>
                <a:spcPts val="0"/>
              </a:spcAft>
              <a:buClr>
                <a:srgbClr val="000000"/>
              </a:buClr>
              <a:buSzPts val="1400"/>
              <a:buFont typeface="Arial"/>
              <a:buNone/>
            </a:pPr>
            <a:endParaRPr sz="1400" i="0" u="none" strike="noStrike" cap="none" dirty="0">
              <a:solidFill>
                <a:schemeClr val="tx1"/>
              </a:solidFill>
              <a:latin typeface="Times New Roman"/>
              <a:ea typeface="Times New Roman"/>
              <a:cs typeface="Times New Roman"/>
              <a:sym typeface="Times New Roman"/>
            </a:endParaRPr>
          </a:p>
          <a:p>
            <a:pPr marL="0" marR="0" lvl="0" indent="-88900" algn="l" rtl="0">
              <a:lnSpc>
                <a:spcPct val="100000"/>
              </a:lnSpc>
              <a:spcBef>
                <a:spcPts val="0"/>
              </a:spcBef>
              <a:spcAft>
                <a:spcPts val="0"/>
              </a:spcAft>
              <a:buClr>
                <a:srgbClr val="58585B"/>
              </a:buClr>
              <a:buSzPts val="1400"/>
              <a:buFont typeface="Arial"/>
              <a:buAutoNum type="arabicPeriod" startAt="5"/>
            </a:pPr>
            <a:r>
              <a:rPr lang="en-US" sz="1400" i="0" u="none" strike="noStrike" cap="none" dirty="0">
                <a:solidFill>
                  <a:schemeClr val="tx1"/>
                </a:solidFill>
                <a:latin typeface="Times New Roman"/>
                <a:ea typeface="Times New Roman"/>
                <a:cs typeface="Times New Roman"/>
                <a:sym typeface="Times New Roman"/>
              </a:rPr>
              <a:t> In which scenario would the use of a WISP be recommended?</a:t>
            </a:r>
            <a:endParaRPr dirty="0">
              <a:solidFill>
                <a:schemeClr val="tx1"/>
              </a:solidFill>
            </a:endParaRPr>
          </a:p>
          <a:p>
            <a:pPr marL="342900" marR="0" lvl="0" indent="-342900" algn="l" rtl="0">
              <a:lnSpc>
                <a:spcPct val="100000"/>
              </a:lnSpc>
              <a:spcBef>
                <a:spcPts val="0"/>
              </a:spcBef>
              <a:spcAft>
                <a:spcPts val="0"/>
              </a:spcAft>
              <a:buClr>
                <a:srgbClr val="58585B"/>
              </a:buClr>
              <a:buSzPts val="1400"/>
              <a:buFont typeface="+mj-lt"/>
              <a:buAutoNum type="alphaLcParenR"/>
            </a:pPr>
            <a:r>
              <a:rPr lang="en-US" sz="1400" i="0" u="none" strike="noStrike" cap="none" dirty="0">
                <a:solidFill>
                  <a:schemeClr val="tx1"/>
                </a:solidFill>
                <a:latin typeface="Times New Roman"/>
                <a:ea typeface="Times New Roman"/>
                <a:cs typeface="Times New Roman"/>
                <a:sym typeface="Times New Roman"/>
              </a:rPr>
              <a:t>an Internet cafe in a city</a:t>
            </a:r>
            <a:endParaRPr dirty="0">
              <a:solidFill>
                <a:schemeClr val="tx1"/>
              </a:solidFill>
            </a:endParaRPr>
          </a:p>
          <a:p>
            <a:pPr marL="342900" marR="0" lvl="0" indent="-342900" algn="l" rtl="0">
              <a:lnSpc>
                <a:spcPct val="100000"/>
              </a:lnSpc>
              <a:spcBef>
                <a:spcPts val="0"/>
              </a:spcBef>
              <a:spcAft>
                <a:spcPts val="0"/>
              </a:spcAft>
              <a:buClr>
                <a:srgbClr val="58585B"/>
              </a:buClr>
              <a:buSzPts val="1400"/>
              <a:buFont typeface="+mj-lt"/>
              <a:buAutoNum type="alphaLcParenR"/>
            </a:pPr>
            <a:r>
              <a:rPr lang="en-US" sz="1400" i="0" u="none" strike="noStrike" cap="none" dirty="0">
                <a:solidFill>
                  <a:schemeClr val="tx1"/>
                </a:solidFill>
                <a:latin typeface="Times New Roman"/>
                <a:ea typeface="Times New Roman"/>
                <a:cs typeface="Times New Roman"/>
                <a:sym typeface="Times New Roman"/>
              </a:rPr>
              <a:t>a farm in a rural area without wired broadband access</a:t>
            </a:r>
            <a:endParaRPr dirty="0">
              <a:solidFill>
                <a:schemeClr val="tx1"/>
              </a:solidFill>
            </a:endParaRPr>
          </a:p>
          <a:p>
            <a:pPr marL="342900" marR="0" lvl="0" indent="-342900" algn="l" rtl="0">
              <a:lnSpc>
                <a:spcPct val="100000"/>
              </a:lnSpc>
              <a:spcBef>
                <a:spcPts val="0"/>
              </a:spcBef>
              <a:spcAft>
                <a:spcPts val="0"/>
              </a:spcAft>
              <a:buClr>
                <a:srgbClr val="58585B"/>
              </a:buClr>
              <a:buSzPts val="1400"/>
              <a:buFont typeface="+mj-lt"/>
              <a:buAutoNum type="alphaLcParenR"/>
            </a:pPr>
            <a:r>
              <a:rPr lang="en-US" sz="1400" i="0" u="none" strike="noStrike" cap="none" dirty="0">
                <a:solidFill>
                  <a:schemeClr val="tx1"/>
                </a:solidFill>
                <a:latin typeface="Times New Roman"/>
                <a:ea typeface="Times New Roman"/>
                <a:cs typeface="Times New Roman"/>
                <a:sym typeface="Times New Roman"/>
              </a:rPr>
              <a:t>an apartment in a building with cable access to the Internet</a:t>
            </a:r>
            <a:endParaRPr dirty="0">
              <a:solidFill>
                <a:schemeClr val="tx1"/>
              </a:solidFill>
            </a:endParaRPr>
          </a:p>
          <a:p>
            <a:pPr marL="342900" marR="0" lvl="0" indent="-342900" algn="l" rtl="0">
              <a:lnSpc>
                <a:spcPct val="100000"/>
              </a:lnSpc>
              <a:spcBef>
                <a:spcPts val="0"/>
              </a:spcBef>
              <a:spcAft>
                <a:spcPts val="0"/>
              </a:spcAft>
              <a:buClr>
                <a:srgbClr val="58585B"/>
              </a:buClr>
              <a:buSzPts val="1400"/>
              <a:buFont typeface="+mj-lt"/>
              <a:buAutoNum type="alphaLcParenR"/>
            </a:pPr>
            <a:r>
              <a:rPr lang="en-US" sz="1400" i="0" u="none" strike="noStrike" cap="none" dirty="0">
                <a:solidFill>
                  <a:schemeClr val="tx1"/>
                </a:solidFill>
                <a:latin typeface="Times New Roman"/>
                <a:ea typeface="Times New Roman"/>
                <a:cs typeface="Times New Roman"/>
                <a:sym typeface="Times New Roman"/>
              </a:rPr>
              <a:t>any home with multiple wireless devices</a:t>
            </a:r>
            <a:endParaRPr dirty="0">
              <a:solidFill>
                <a:schemeClr val="tx1"/>
              </a:solidFill>
            </a:endParaRPr>
          </a:p>
          <a:p>
            <a:pPr marL="0" marR="0" lvl="0" indent="0" algn="l" rtl="0">
              <a:lnSpc>
                <a:spcPct val="100000"/>
              </a:lnSpc>
              <a:spcBef>
                <a:spcPts val="0"/>
              </a:spcBef>
              <a:spcAft>
                <a:spcPts val="0"/>
              </a:spcAft>
              <a:buNone/>
            </a:pPr>
            <a:br>
              <a:rPr lang="en-US" sz="1000" b="0" i="0" u="none" strike="noStrike" cap="none" dirty="0">
                <a:solidFill>
                  <a:schemeClr val="tx1"/>
                </a:solidFill>
                <a:latin typeface="Arial"/>
                <a:ea typeface="Arial"/>
                <a:cs typeface="Arial"/>
                <a:sym typeface="Arial"/>
              </a:rPr>
            </a:br>
            <a:endParaRPr sz="1000" b="0" i="0" u="none" strike="noStrike" cap="none" dirty="0">
              <a:solidFill>
                <a:schemeClr val="tx1"/>
              </a:solidFill>
              <a:latin typeface="Arial"/>
              <a:ea typeface="Arial"/>
              <a:cs typeface="Arial"/>
              <a:sym typeface="Arial"/>
            </a:endParaRPr>
          </a:p>
        </p:txBody>
      </p:sp>
      <p:sp>
        <p:nvSpPr>
          <p:cNvPr id="445" name="Google Shape;445;p61"/>
          <p:cNvSpPr txBox="1"/>
          <p:nvPr/>
        </p:nvSpPr>
        <p:spPr>
          <a:xfrm>
            <a:off x="739749" y="5249127"/>
            <a:ext cx="7969800" cy="923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600" b="1" dirty="0">
                <a:solidFill>
                  <a:schemeClr val="dk1"/>
                </a:solidFill>
                <a:latin typeface="Times New Roman"/>
                <a:ea typeface="Times New Roman"/>
                <a:cs typeface="Times New Roman"/>
                <a:sym typeface="Times New Roman"/>
              </a:rPr>
              <a:t>References :</a:t>
            </a:r>
            <a:endParaRPr sz="1600" b="1" dirty="0">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r>
              <a:rPr lang="en-US" sz="1600" dirty="0">
                <a:solidFill>
                  <a:schemeClr val="dk1"/>
                </a:solidFill>
                <a:latin typeface="Times New Roman"/>
                <a:ea typeface="Times New Roman"/>
                <a:cs typeface="Times New Roman"/>
                <a:sym typeface="Times New Roman"/>
              </a:rPr>
              <a:t>Data Communications and Networking’ by </a:t>
            </a:r>
            <a:r>
              <a:rPr lang="en-US" sz="1600" dirty="0" err="1">
                <a:solidFill>
                  <a:schemeClr val="dk1"/>
                </a:solidFill>
                <a:latin typeface="Times New Roman"/>
                <a:ea typeface="Times New Roman"/>
                <a:cs typeface="Times New Roman"/>
                <a:sym typeface="Times New Roman"/>
              </a:rPr>
              <a:t>Forouzan</a:t>
            </a:r>
            <a:r>
              <a:rPr lang="en-US" sz="1600" dirty="0">
                <a:solidFill>
                  <a:schemeClr val="dk1"/>
                </a:solidFill>
                <a:latin typeface="Times New Roman"/>
                <a:ea typeface="Times New Roman"/>
                <a:cs typeface="Times New Roman"/>
                <a:sym typeface="Times New Roman"/>
              </a:rPr>
              <a:t>, 5th Edition, 2013</a:t>
            </a:r>
            <a:endParaRPr sz="1600" dirty="0">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r>
              <a:rPr lang="en-US" sz="1600" dirty="0" err="1">
                <a:solidFill>
                  <a:schemeClr val="dk1"/>
                </a:solidFill>
                <a:latin typeface="Times New Roman"/>
                <a:ea typeface="Times New Roman"/>
                <a:cs typeface="Times New Roman"/>
                <a:sym typeface="Times New Roman"/>
              </a:rPr>
              <a:t>Netacad</a:t>
            </a:r>
            <a:r>
              <a:rPr lang="en-US" sz="1600" dirty="0">
                <a:solidFill>
                  <a:schemeClr val="dk1"/>
                </a:solidFill>
                <a:latin typeface="Times New Roman"/>
                <a:ea typeface="Times New Roman"/>
                <a:cs typeface="Times New Roman"/>
                <a:sym typeface="Times New Roman"/>
              </a:rPr>
              <a:t> course </a:t>
            </a:r>
            <a:endParaRPr sz="1600" dirty="0">
              <a:solidFill>
                <a:schemeClr val="dk1"/>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158701835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36"/>
        <p:cNvGrpSpPr/>
        <p:nvPr/>
      </p:nvGrpSpPr>
      <p:grpSpPr>
        <a:xfrm>
          <a:off x="0" y="0"/>
          <a:ext cx="0" cy="0"/>
          <a:chOff x="0" y="0"/>
          <a:chExt cx="0" cy="0"/>
        </a:xfrm>
      </p:grpSpPr>
      <p:sp>
        <p:nvSpPr>
          <p:cNvPr id="437" name="Google Shape;437;p60"/>
          <p:cNvSpPr txBox="1">
            <a:spLocks noGrp="1"/>
          </p:cNvSpPr>
          <p:nvPr>
            <p:ph type="title"/>
          </p:nvPr>
        </p:nvSpPr>
        <p:spPr>
          <a:xfrm>
            <a:off x="0" y="0"/>
            <a:ext cx="4308953" cy="563671"/>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Clr>
                <a:schemeClr val="dk1"/>
              </a:buClr>
              <a:buSzPts val="1800"/>
              <a:buNone/>
            </a:pPr>
            <a:r>
              <a:rPr lang="en-US" b="1"/>
              <a:t>Questions</a:t>
            </a:r>
            <a:endParaRPr/>
          </a:p>
        </p:txBody>
      </p:sp>
      <p:sp>
        <p:nvSpPr>
          <p:cNvPr id="438" name="Google Shape;438;p60"/>
          <p:cNvSpPr/>
          <p:nvPr/>
        </p:nvSpPr>
        <p:spPr>
          <a:xfrm>
            <a:off x="487340" y="1029787"/>
            <a:ext cx="8356488" cy="4684565"/>
          </a:xfrm>
          <a:prstGeom prst="rect">
            <a:avLst/>
          </a:prstGeom>
          <a:solidFill>
            <a:srgbClr val="FFFFFF"/>
          </a:solidFill>
          <a:ln>
            <a:noFill/>
          </a:ln>
        </p:spPr>
        <p:txBody>
          <a:bodyPr spcFirstLastPara="1" wrap="square" lIns="0" tIns="0" rIns="0" bIns="158700" anchor="ctr" anchorCtr="0">
            <a:spAutoFit/>
          </a:bodyPr>
          <a:lstStyle/>
          <a:p>
            <a:pPr marL="0" marR="0" lvl="0" indent="0" algn="l" rtl="0">
              <a:lnSpc>
                <a:spcPct val="100000"/>
              </a:lnSpc>
              <a:spcBef>
                <a:spcPts val="0"/>
              </a:spcBef>
              <a:spcAft>
                <a:spcPts val="0"/>
              </a:spcAft>
              <a:buNone/>
            </a:pPr>
            <a:r>
              <a:rPr lang="en-US" sz="1400" b="0" i="0" u="none" strike="noStrike" cap="none" dirty="0">
                <a:solidFill>
                  <a:schemeClr val="tx1"/>
                </a:solidFill>
                <a:latin typeface="Times New Roman"/>
                <a:ea typeface="Times New Roman"/>
                <a:cs typeface="Times New Roman"/>
                <a:sym typeface="Times New Roman"/>
              </a:rPr>
              <a:t>1.During a routine inspection, a technician discovered that software that was installed on a computer was secretly collecting data about websites that were visited by users of the computer. Which type of threat is affecting this computer?</a:t>
            </a:r>
            <a:endParaRPr dirty="0">
              <a:solidFill>
                <a:schemeClr val="tx1"/>
              </a:solidFill>
            </a:endParaRPr>
          </a:p>
          <a:p>
            <a:pPr marL="342900" marR="0" lvl="0" indent="-342900" algn="l" rtl="0">
              <a:lnSpc>
                <a:spcPct val="100000"/>
              </a:lnSpc>
              <a:spcBef>
                <a:spcPts val="0"/>
              </a:spcBef>
              <a:spcAft>
                <a:spcPts val="0"/>
              </a:spcAft>
              <a:buClr>
                <a:srgbClr val="58585B"/>
              </a:buClr>
              <a:buSzPts val="1400"/>
              <a:buFont typeface="+mj-lt"/>
              <a:buAutoNum type="alphaLcParenR"/>
            </a:pPr>
            <a:r>
              <a:rPr lang="en-US" sz="1400" b="0" i="0" u="none" strike="noStrike" cap="none" dirty="0">
                <a:solidFill>
                  <a:schemeClr val="tx1"/>
                </a:solidFill>
                <a:latin typeface="Times New Roman"/>
                <a:ea typeface="Times New Roman"/>
                <a:cs typeface="Times New Roman"/>
                <a:sym typeface="Times New Roman"/>
              </a:rPr>
              <a:t>identity theft</a:t>
            </a:r>
            <a:endParaRPr dirty="0">
              <a:solidFill>
                <a:schemeClr val="tx1"/>
              </a:solidFill>
            </a:endParaRPr>
          </a:p>
          <a:p>
            <a:pPr marL="342900" marR="0" lvl="0" indent="-342900" algn="l" rtl="0">
              <a:lnSpc>
                <a:spcPct val="100000"/>
              </a:lnSpc>
              <a:spcBef>
                <a:spcPts val="0"/>
              </a:spcBef>
              <a:spcAft>
                <a:spcPts val="0"/>
              </a:spcAft>
              <a:buClr>
                <a:srgbClr val="58585B"/>
              </a:buClr>
              <a:buSzPts val="1400"/>
              <a:buFont typeface="+mj-lt"/>
              <a:buAutoNum type="alphaLcParenR"/>
            </a:pPr>
            <a:r>
              <a:rPr lang="en-US" sz="1400" b="1" i="0" u="none" strike="noStrike" cap="none" dirty="0">
                <a:solidFill>
                  <a:srgbClr val="ED0000"/>
                </a:solidFill>
                <a:latin typeface="Times New Roman"/>
                <a:ea typeface="Times New Roman"/>
                <a:cs typeface="Times New Roman"/>
                <a:sym typeface="Times New Roman"/>
              </a:rPr>
              <a:t>spyware</a:t>
            </a:r>
            <a:endParaRPr b="1" dirty="0">
              <a:solidFill>
                <a:srgbClr val="ED0000"/>
              </a:solidFill>
            </a:endParaRPr>
          </a:p>
          <a:p>
            <a:pPr marL="342900" marR="0" lvl="0" indent="-342900" algn="l" rtl="0">
              <a:lnSpc>
                <a:spcPct val="100000"/>
              </a:lnSpc>
              <a:spcBef>
                <a:spcPts val="0"/>
              </a:spcBef>
              <a:spcAft>
                <a:spcPts val="0"/>
              </a:spcAft>
              <a:buClr>
                <a:srgbClr val="58585B"/>
              </a:buClr>
              <a:buSzPts val="1400"/>
              <a:buFont typeface="+mj-lt"/>
              <a:buAutoNum type="alphaLcParenR"/>
            </a:pPr>
            <a:r>
              <a:rPr lang="en-US" sz="1400" b="0" i="0" u="none" strike="noStrike" cap="none" dirty="0">
                <a:solidFill>
                  <a:schemeClr val="tx1"/>
                </a:solidFill>
                <a:latin typeface="Times New Roman"/>
                <a:ea typeface="Times New Roman"/>
                <a:cs typeface="Times New Roman"/>
                <a:sym typeface="Times New Roman"/>
              </a:rPr>
              <a:t>zero-day attack</a:t>
            </a:r>
            <a:endParaRPr dirty="0">
              <a:solidFill>
                <a:schemeClr val="tx1"/>
              </a:solidFill>
            </a:endParaRPr>
          </a:p>
          <a:p>
            <a:pPr marL="342900" marR="0" lvl="0" indent="-342900" algn="l" rtl="0">
              <a:lnSpc>
                <a:spcPct val="100000"/>
              </a:lnSpc>
              <a:spcBef>
                <a:spcPts val="0"/>
              </a:spcBef>
              <a:spcAft>
                <a:spcPts val="0"/>
              </a:spcAft>
              <a:buClr>
                <a:srgbClr val="58585B"/>
              </a:buClr>
              <a:buSzPts val="1400"/>
              <a:buFont typeface="+mj-lt"/>
              <a:buAutoNum type="alphaLcParenR"/>
            </a:pPr>
            <a:r>
              <a:rPr lang="en-US" sz="1400" b="0" i="0" u="none" strike="noStrike" cap="none" dirty="0">
                <a:solidFill>
                  <a:schemeClr val="tx1"/>
                </a:solidFill>
                <a:latin typeface="Times New Roman"/>
                <a:ea typeface="Times New Roman"/>
                <a:cs typeface="Times New Roman"/>
                <a:sym typeface="Times New Roman"/>
              </a:rPr>
              <a:t>DoS attack​</a:t>
            </a:r>
            <a:endParaRPr dirty="0">
              <a:solidFill>
                <a:schemeClr val="tx1"/>
              </a:solidFil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chemeClr val="tx1"/>
              </a:solidFill>
              <a:latin typeface="Times New Roman"/>
              <a:ea typeface="Times New Roman"/>
              <a:cs typeface="Times New Roman"/>
              <a:sym typeface="Times New Roman"/>
            </a:endParaRPr>
          </a:p>
          <a:p>
            <a:pPr marL="0" marR="0" lvl="0" indent="-88900" algn="l" rtl="0">
              <a:lnSpc>
                <a:spcPct val="100000"/>
              </a:lnSpc>
              <a:spcBef>
                <a:spcPts val="0"/>
              </a:spcBef>
              <a:spcAft>
                <a:spcPts val="0"/>
              </a:spcAft>
              <a:buClr>
                <a:srgbClr val="58585B"/>
              </a:buClr>
              <a:buSzPts val="1400"/>
              <a:buFont typeface="Arial"/>
              <a:buAutoNum type="arabicPeriod" startAt="2"/>
            </a:pPr>
            <a:r>
              <a:rPr lang="en-US" sz="1400" b="0" i="0" u="none" strike="noStrike" cap="none" dirty="0">
                <a:solidFill>
                  <a:schemeClr val="tx1"/>
                </a:solidFill>
                <a:latin typeface="Times New Roman"/>
                <a:ea typeface="Times New Roman"/>
                <a:cs typeface="Times New Roman"/>
                <a:sym typeface="Times New Roman"/>
              </a:rPr>
              <a:t>Which term refers to a network that provides secure access to the corporate offices by suppliers, customers and collaborators?</a:t>
            </a:r>
            <a:endParaRPr dirty="0">
              <a:solidFill>
                <a:schemeClr val="tx1"/>
              </a:solidFill>
            </a:endParaRPr>
          </a:p>
          <a:p>
            <a:pPr marL="342900" marR="0" lvl="0" indent="-342900" algn="l" rtl="0">
              <a:lnSpc>
                <a:spcPct val="100000"/>
              </a:lnSpc>
              <a:spcBef>
                <a:spcPts val="0"/>
              </a:spcBef>
              <a:spcAft>
                <a:spcPts val="0"/>
              </a:spcAft>
              <a:buClr>
                <a:srgbClr val="58585B"/>
              </a:buClr>
              <a:buSzPts val="1400"/>
              <a:buFont typeface="+mj-lt"/>
              <a:buAutoNum type="alphaLcParenR"/>
            </a:pPr>
            <a:r>
              <a:rPr lang="en-US" sz="1400" b="0" i="0" u="none" strike="noStrike" cap="none" dirty="0">
                <a:solidFill>
                  <a:schemeClr val="tx1"/>
                </a:solidFill>
                <a:latin typeface="Times New Roman"/>
                <a:ea typeface="Times New Roman"/>
                <a:cs typeface="Times New Roman"/>
                <a:sym typeface="Times New Roman"/>
              </a:rPr>
              <a:t>Internet</a:t>
            </a:r>
            <a:endParaRPr dirty="0">
              <a:solidFill>
                <a:schemeClr val="tx1"/>
              </a:solidFill>
            </a:endParaRPr>
          </a:p>
          <a:p>
            <a:pPr marL="342900" marR="0" lvl="0" indent="-342900" algn="l" rtl="0">
              <a:lnSpc>
                <a:spcPct val="100000"/>
              </a:lnSpc>
              <a:spcBef>
                <a:spcPts val="0"/>
              </a:spcBef>
              <a:spcAft>
                <a:spcPts val="0"/>
              </a:spcAft>
              <a:buClr>
                <a:srgbClr val="58585B"/>
              </a:buClr>
              <a:buSzPts val="1400"/>
              <a:buFont typeface="+mj-lt"/>
              <a:buAutoNum type="alphaLcParenR"/>
            </a:pPr>
            <a:r>
              <a:rPr lang="en-US" sz="1400" b="1" i="0" u="none" strike="noStrike" cap="none" dirty="0">
                <a:solidFill>
                  <a:srgbClr val="ED0000"/>
                </a:solidFill>
                <a:latin typeface="Times New Roman"/>
                <a:ea typeface="Times New Roman"/>
                <a:cs typeface="Times New Roman"/>
                <a:sym typeface="Times New Roman"/>
              </a:rPr>
              <a:t>extranet</a:t>
            </a:r>
            <a:endParaRPr b="1" dirty="0">
              <a:solidFill>
                <a:srgbClr val="ED0000"/>
              </a:solidFill>
            </a:endParaRPr>
          </a:p>
          <a:p>
            <a:pPr marL="342900" marR="0" lvl="0" indent="-342900" algn="l" rtl="0">
              <a:lnSpc>
                <a:spcPct val="100000"/>
              </a:lnSpc>
              <a:spcBef>
                <a:spcPts val="0"/>
              </a:spcBef>
              <a:spcAft>
                <a:spcPts val="0"/>
              </a:spcAft>
              <a:buClr>
                <a:srgbClr val="58585B"/>
              </a:buClr>
              <a:buSzPts val="1400"/>
              <a:buFont typeface="+mj-lt"/>
              <a:buAutoNum type="alphaLcParenR"/>
            </a:pPr>
            <a:r>
              <a:rPr lang="en-US" sz="1400" b="0" i="0" u="none" strike="noStrike" cap="none" dirty="0" err="1">
                <a:solidFill>
                  <a:schemeClr val="tx1"/>
                </a:solidFill>
                <a:latin typeface="Times New Roman"/>
                <a:ea typeface="Times New Roman"/>
                <a:cs typeface="Times New Roman"/>
                <a:sym typeface="Times New Roman"/>
              </a:rPr>
              <a:t>extendednet</a:t>
            </a:r>
            <a:endParaRPr sz="1400" b="0" i="0" u="none" strike="noStrike" cap="none" dirty="0">
              <a:solidFill>
                <a:schemeClr val="tx1"/>
              </a:solidFill>
              <a:latin typeface="Times New Roman"/>
              <a:ea typeface="Times New Roman"/>
              <a:cs typeface="Times New Roman"/>
              <a:sym typeface="Times New Roman"/>
            </a:endParaRPr>
          </a:p>
          <a:p>
            <a:pPr marL="342900" marR="0" lvl="0" indent="-342900" algn="l" rtl="0">
              <a:lnSpc>
                <a:spcPct val="100000"/>
              </a:lnSpc>
              <a:spcBef>
                <a:spcPts val="0"/>
              </a:spcBef>
              <a:spcAft>
                <a:spcPts val="0"/>
              </a:spcAft>
              <a:buClr>
                <a:srgbClr val="58585B"/>
              </a:buClr>
              <a:buSzPts val="1400"/>
              <a:buFont typeface="+mj-lt"/>
              <a:buAutoNum type="alphaLcParenR"/>
            </a:pPr>
            <a:r>
              <a:rPr lang="en-US" sz="1400" b="0" i="0" u="none" strike="noStrike" cap="none" dirty="0">
                <a:solidFill>
                  <a:schemeClr val="tx1"/>
                </a:solidFill>
                <a:latin typeface="Times New Roman"/>
                <a:ea typeface="Times New Roman"/>
                <a:cs typeface="Times New Roman"/>
                <a:sym typeface="Times New Roman"/>
              </a:rPr>
              <a:t>Intranet</a:t>
            </a:r>
            <a:endParaRPr dirty="0">
              <a:solidFill>
                <a:schemeClr val="tx1"/>
              </a:solidFil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chemeClr val="tx1"/>
              </a:solidFill>
              <a:latin typeface="Times New Roman"/>
              <a:ea typeface="Times New Roman"/>
              <a:cs typeface="Times New Roman"/>
              <a:sym typeface="Times New Roman"/>
            </a:endParaRPr>
          </a:p>
          <a:p>
            <a:pPr marL="0" marR="0" lvl="0" indent="-88900" algn="l" rtl="0">
              <a:lnSpc>
                <a:spcPct val="100000"/>
              </a:lnSpc>
              <a:spcBef>
                <a:spcPts val="0"/>
              </a:spcBef>
              <a:spcAft>
                <a:spcPts val="0"/>
              </a:spcAft>
              <a:buClr>
                <a:srgbClr val="58585B"/>
              </a:buClr>
              <a:buSzPts val="1400"/>
              <a:buFont typeface="Arial"/>
              <a:buAutoNum type="arabicPeriod" startAt="3"/>
            </a:pPr>
            <a:r>
              <a:rPr lang="en-US" sz="1400" b="0" i="0" u="none" strike="noStrike" cap="none" dirty="0">
                <a:solidFill>
                  <a:schemeClr val="tx1"/>
                </a:solidFill>
                <a:latin typeface="Times New Roman"/>
                <a:ea typeface="Times New Roman"/>
                <a:cs typeface="Times New Roman"/>
                <a:sym typeface="Times New Roman"/>
              </a:rPr>
              <a:t>A large corporation has modified its network to allow users to access network resources from their personal laptops and smart phones. Which networking trend does this describe?</a:t>
            </a:r>
            <a:endParaRPr dirty="0">
              <a:solidFill>
                <a:schemeClr val="tx1"/>
              </a:solidFill>
            </a:endParaRPr>
          </a:p>
          <a:p>
            <a:pPr marL="342900" marR="0" lvl="0" indent="-342900" algn="l" rtl="0">
              <a:lnSpc>
                <a:spcPct val="100000"/>
              </a:lnSpc>
              <a:spcBef>
                <a:spcPts val="0"/>
              </a:spcBef>
              <a:spcAft>
                <a:spcPts val="0"/>
              </a:spcAft>
              <a:buClr>
                <a:srgbClr val="58585B"/>
              </a:buClr>
              <a:buSzPts val="1400"/>
              <a:buFont typeface="+mj-lt"/>
              <a:buAutoNum type="alphaLcParenR"/>
            </a:pPr>
            <a:r>
              <a:rPr lang="en-US" sz="1400" b="1" i="0" u="none" strike="noStrike" cap="none" dirty="0">
                <a:solidFill>
                  <a:srgbClr val="ED0000"/>
                </a:solidFill>
                <a:latin typeface="Times New Roman"/>
                <a:ea typeface="Times New Roman"/>
                <a:cs typeface="Times New Roman"/>
                <a:sym typeface="Times New Roman"/>
              </a:rPr>
              <a:t>bring your own device</a:t>
            </a:r>
            <a:endParaRPr b="1" dirty="0">
              <a:solidFill>
                <a:srgbClr val="ED0000"/>
              </a:solidFill>
            </a:endParaRPr>
          </a:p>
          <a:p>
            <a:pPr marL="342900" marR="0" lvl="0" indent="-342900" algn="l" rtl="0">
              <a:lnSpc>
                <a:spcPct val="100000"/>
              </a:lnSpc>
              <a:spcBef>
                <a:spcPts val="0"/>
              </a:spcBef>
              <a:spcAft>
                <a:spcPts val="0"/>
              </a:spcAft>
              <a:buClr>
                <a:srgbClr val="58585B"/>
              </a:buClr>
              <a:buSzPts val="1400"/>
              <a:buFont typeface="+mj-lt"/>
              <a:buAutoNum type="alphaLcParenR"/>
            </a:pPr>
            <a:r>
              <a:rPr lang="en-US" sz="1400" b="0" i="0" u="none" strike="noStrike" cap="none" dirty="0">
                <a:solidFill>
                  <a:schemeClr val="tx1"/>
                </a:solidFill>
                <a:latin typeface="Times New Roman"/>
                <a:ea typeface="Times New Roman"/>
                <a:cs typeface="Times New Roman"/>
                <a:sym typeface="Times New Roman"/>
              </a:rPr>
              <a:t>video conferencing</a:t>
            </a:r>
            <a:endParaRPr dirty="0">
              <a:solidFill>
                <a:schemeClr val="tx1"/>
              </a:solidFill>
            </a:endParaRPr>
          </a:p>
          <a:p>
            <a:pPr marL="342900" marR="0" lvl="0" indent="-342900" algn="l" rtl="0">
              <a:lnSpc>
                <a:spcPct val="100000"/>
              </a:lnSpc>
              <a:spcBef>
                <a:spcPts val="0"/>
              </a:spcBef>
              <a:spcAft>
                <a:spcPts val="0"/>
              </a:spcAft>
              <a:buClr>
                <a:srgbClr val="58585B"/>
              </a:buClr>
              <a:buSzPts val="1400"/>
              <a:buFont typeface="+mj-lt"/>
              <a:buAutoNum type="alphaLcParenR"/>
            </a:pPr>
            <a:r>
              <a:rPr lang="en-US" sz="1400" b="0" i="0" u="none" strike="noStrike" cap="none" dirty="0">
                <a:solidFill>
                  <a:schemeClr val="tx1"/>
                </a:solidFill>
                <a:latin typeface="Times New Roman"/>
                <a:ea typeface="Times New Roman"/>
                <a:cs typeface="Times New Roman"/>
                <a:sym typeface="Times New Roman"/>
              </a:rPr>
              <a:t>cloud computing</a:t>
            </a:r>
            <a:endParaRPr dirty="0">
              <a:solidFill>
                <a:schemeClr val="tx1"/>
              </a:solidFill>
            </a:endParaRPr>
          </a:p>
          <a:p>
            <a:pPr marL="342900" marR="0" lvl="0" indent="-342900" algn="l" rtl="0">
              <a:lnSpc>
                <a:spcPct val="100000"/>
              </a:lnSpc>
              <a:spcBef>
                <a:spcPts val="0"/>
              </a:spcBef>
              <a:spcAft>
                <a:spcPts val="0"/>
              </a:spcAft>
              <a:buClr>
                <a:srgbClr val="58585B"/>
              </a:buClr>
              <a:buSzPts val="1400"/>
              <a:buFont typeface="+mj-lt"/>
              <a:buAutoNum type="alphaLcParenR"/>
            </a:pPr>
            <a:r>
              <a:rPr lang="en-US" sz="1400" b="0" i="0" u="none" strike="noStrike" cap="none" dirty="0">
                <a:solidFill>
                  <a:schemeClr val="tx1"/>
                </a:solidFill>
                <a:latin typeface="Times New Roman"/>
                <a:ea typeface="Times New Roman"/>
                <a:cs typeface="Times New Roman"/>
                <a:sym typeface="Times New Roman"/>
              </a:rPr>
              <a:t>online collaboration</a:t>
            </a:r>
            <a:endParaRPr sz="1800" b="0" i="0" u="none" strike="noStrike" cap="none" dirty="0">
              <a:solidFill>
                <a:schemeClr val="tx1"/>
              </a:solidFill>
              <a:latin typeface="Arial"/>
              <a:ea typeface="Arial"/>
              <a:cs typeface="Arial"/>
              <a:sym typeface="Arial"/>
            </a:endParaRPr>
          </a:p>
        </p:txBody>
      </p:sp>
    </p:spTree>
    <p:extLst>
      <p:ext uri="{BB962C8B-B14F-4D97-AF65-F5344CB8AC3E}">
        <p14:creationId xmlns:p14="http://schemas.microsoft.com/office/powerpoint/2010/main" val="213958933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42"/>
        <p:cNvGrpSpPr/>
        <p:nvPr/>
      </p:nvGrpSpPr>
      <p:grpSpPr>
        <a:xfrm>
          <a:off x="0" y="0"/>
          <a:ext cx="0" cy="0"/>
          <a:chOff x="0" y="0"/>
          <a:chExt cx="0" cy="0"/>
        </a:xfrm>
      </p:grpSpPr>
      <p:sp>
        <p:nvSpPr>
          <p:cNvPr id="443" name="Google Shape;443;p61"/>
          <p:cNvSpPr txBox="1">
            <a:spLocks noGrp="1"/>
          </p:cNvSpPr>
          <p:nvPr>
            <p:ph type="title"/>
          </p:nvPr>
        </p:nvSpPr>
        <p:spPr>
          <a:xfrm>
            <a:off x="0" y="0"/>
            <a:ext cx="5486040" cy="91404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Clr>
                <a:schemeClr val="dk1"/>
              </a:buClr>
              <a:buSzPts val="1800"/>
              <a:buNone/>
            </a:pPr>
            <a:r>
              <a:rPr lang="en-US" b="1"/>
              <a:t>Questions</a:t>
            </a:r>
            <a:endParaRPr/>
          </a:p>
        </p:txBody>
      </p:sp>
      <p:sp>
        <p:nvSpPr>
          <p:cNvPr id="444" name="Google Shape;444;p61"/>
          <p:cNvSpPr txBox="1"/>
          <p:nvPr/>
        </p:nvSpPr>
        <p:spPr>
          <a:xfrm>
            <a:off x="739749" y="1525275"/>
            <a:ext cx="8046600" cy="2770500"/>
          </a:xfrm>
          <a:prstGeom prst="rect">
            <a:avLst/>
          </a:prstGeom>
          <a:noFill/>
          <a:ln>
            <a:noFill/>
          </a:ln>
        </p:spPr>
        <p:txBody>
          <a:bodyPr spcFirstLastPara="1" wrap="square" lIns="91425" tIns="45700" rIns="91425" bIns="45700" anchor="t" anchorCtr="0">
            <a:spAutoFit/>
          </a:bodyPr>
          <a:lstStyle/>
          <a:p>
            <a:pPr marL="0" marR="0" lvl="0" indent="-88900" algn="l" rtl="0">
              <a:lnSpc>
                <a:spcPct val="100000"/>
              </a:lnSpc>
              <a:spcBef>
                <a:spcPts val="0"/>
              </a:spcBef>
              <a:spcAft>
                <a:spcPts val="0"/>
              </a:spcAft>
              <a:buClr>
                <a:srgbClr val="58585B"/>
              </a:buClr>
              <a:buSzPts val="1400"/>
              <a:buFont typeface="Arial"/>
              <a:buAutoNum type="arabicPeriod" startAt="4"/>
            </a:pPr>
            <a:r>
              <a:rPr lang="en-US" sz="1400" b="0" i="0" u="none" strike="noStrike" cap="none" dirty="0">
                <a:solidFill>
                  <a:schemeClr val="tx1"/>
                </a:solidFill>
                <a:latin typeface="Times New Roman"/>
                <a:ea typeface="Times New Roman"/>
                <a:cs typeface="Times New Roman"/>
                <a:sym typeface="Times New Roman"/>
              </a:rPr>
              <a:t> What is an ISP?</a:t>
            </a:r>
            <a:endParaRPr dirty="0">
              <a:solidFill>
                <a:schemeClr val="tx1"/>
              </a:solidFill>
            </a:endParaRPr>
          </a:p>
          <a:p>
            <a:pPr marL="342900" marR="0" lvl="0" indent="-342900" algn="l" rtl="0">
              <a:lnSpc>
                <a:spcPct val="100000"/>
              </a:lnSpc>
              <a:spcBef>
                <a:spcPts val="0"/>
              </a:spcBef>
              <a:spcAft>
                <a:spcPts val="0"/>
              </a:spcAft>
              <a:buClr>
                <a:srgbClr val="58585B"/>
              </a:buClr>
              <a:buSzPts val="1400"/>
              <a:buFont typeface="+mj-lt"/>
              <a:buAutoNum type="alphaLcParenR"/>
            </a:pPr>
            <a:r>
              <a:rPr lang="en-US" sz="1400" b="0" i="0" u="none" strike="noStrike" cap="none" dirty="0">
                <a:solidFill>
                  <a:schemeClr val="tx1"/>
                </a:solidFill>
                <a:latin typeface="Times New Roman"/>
                <a:ea typeface="Times New Roman"/>
                <a:cs typeface="Times New Roman"/>
                <a:sym typeface="Times New Roman"/>
              </a:rPr>
              <a:t>It is a standards body that develops cabling and wiring standards for networking.</a:t>
            </a:r>
            <a:endParaRPr dirty="0">
              <a:solidFill>
                <a:schemeClr val="tx1"/>
              </a:solidFill>
            </a:endParaRPr>
          </a:p>
          <a:p>
            <a:pPr marL="342900" marR="0" lvl="0" indent="-342900" algn="l" rtl="0">
              <a:lnSpc>
                <a:spcPct val="100000"/>
              </a:lnSpc>
              <a:spcBef>
                <a:spcPts val="0"/>
              </a:spcBef>
              <a:spcAft>
                <a:spcPts val="0"/>
              </a:spcAft>
              <a:buClr>
                <a:srgbClr val="58585B"/>
              </a:buClr>
              <a:buSzPts val="1400"/>
              <a:buFont typeface="+mj-lt"/>
              <a:buAutoNum type="alphaLcParenR"/>
            </a:pPr>
            <a:r>
              <a:rPr lang="en-US" sz="1400" b="0" i="0" u="none" strike="noStrike" cap="none" dirty="0">
                <a:solidFill>
                  <a:schemeClr val="tx1"/>
                </a:solidFill>
                <a:latin typeface="Times New Roman"/>
                <a:ea typeface="Times New Roman"/>
                <a:cs typeface="Times New Roman"/>
                <a:sym typeface="Times New Roman"/>
              </a:rPr>
              <a:t>It is a networking device that combines the functionality of several different networking devices in one.</a:t>
            </a:r>
            <a:endParaRPr dirty="0">
              <a:solidFill>
                <a:schemeClr val="tx1"/>
              </a:solidFill>
            </a:endParaRPr>
          </a:p>
          <a:p>
            <a:pPr marL="342900" marR="0" lvl="0" indent="-342900" algn="l" rtl="0">
              <a:lnSpc>
                <a:spcPct val="100000"/>
              </a:lnSpc>
              <a:spcBef>
                <a:spcPts val="0"/>
              </a:spcBef>
              <a:spcAft>
                <a:spcPts val="0"/>
              </a:spcAft>
              <a:buClr>
                <a:srgbClr val="58585B"/>
              </a:buClr>
              <a:buSzPts val="1400"/>
              <a:buFont typeface="+mj-lt"/>
              <a:buAutoNum type="alphaLcParenR"/>
            </a:pPr>
            <a:r>
              <a:rPr lang="en-US" sz="1400" b="0" i="0" u="none" strike="noStrike" cap="none" dirty="0">
                <a:solidFill>
                  <a:schemeClr val="tx1"/>
                </a:solidFill>
                <a:latin typeface="Times New Roman"/>
                <a:ea typeface="Times New Roman"/>
                <a:cs typeface="Times New Roman"/>
                <a:sym typeface="Times New Roman"/>
              </a:rPr>
              <a:t>It is a protocol that establishes how computers within a local network communicate.</a:t>
            </a:r>
            <a:endParaRPr dirty="0">
              <a:solidFill>
                <a:schemeClr val="tx1"/>
              </a:solidFill>
            </a:endParaRPr>
          </a:p>
          <a:p>
            <a:pPr marL="342900" lvl="0" indent="-342900">
              <a:buClr>
                <a:srgbClr val="58585B"/>
              </a:buClr>
              <a:buSzPts val="1400"/>
              <a:buFont typeface="+mj-lt"/>
              <a:buAutoNum type="alphaLcParenR"/>
            </a:pPr>
            <a:r>
              <a:rPr lang="en-US" sz="1400" b="1" i="0" u="none" strike="noStrike" cap="none">
                <a:solidFill>
                  <a:srgbClr val="FF0000"/>
                </a:solidFill>
                <a:latin typeface="Times New Roman"/>
                <a:ea typeface="Times New Roman"/>
                <a:cs typeface="Times New Roman"/>
                <a:sym typeface="Times New Roman"/>
              </a:rPr>
              <a:t>It </a:t>
            </a:r>
            <a:r>
              <a:rPr lang="en-US" b="1">
                <a:solidFill>
                  <a:srgbClr val="FF0000"/>
                </a:solidFill>
                <a:latin typeface="Times New Roman"/>
                <a:ea typeface="Times New Roman"/>
                <a:cs typeface="Times New Roman"/>
                <a:sym typeface="Times New Roman"/>
              </a:rPr>
              <a:t>is </a:t>
            </a:r>
            <a:r>
              <a:rPr lang="en-US" b="1" dirty="0">
                <a:solidFill>
                  <a:srgbClr val="FF0000"/>
                </a:solidFill>
                <a:latin typeface="Times New Roman"/>
                <a:ea typeface="Times New Roman"/>
                <a:cs typeface="Times New Roman"/>
                <a:sym typeface="Times New Roman"/>
              </a:rPr>
              <a:t>an organization that enables individuals and businesses </a:t>
            </a:r>
            <a:r>
              <a:rPr lang="en-US" sz="1400" b="1" i="0" u="none" strike="noStrike" cap="none" dirty="0">
                <a:solidFill>
                  <a:srgbClr val="FF0000"/>
                </a:solidFill>
                <a:latin typeface="Times New Roman"/>
                <a:ea typeface="Times New Roman"/>
                <a:cs typeface="Times New Roman"/>
                <a:sym typeface="Times New Roman"/>
              </a:rPr>
              <a:t>he Internet.</a:t>
            </a:r>
            <a:endParaRPr b="1" dirty="0">
              <a:solidFill>
                <a:srgbClr val="FF0000"/>
              </a:solidFill>
            </a:endParaRPr>
          </a:p>
          <a:p>
            <a:pPr lvl="0">
              <a:buSzPts val="1400"/>
            </a:pPr>
            <a:endParaRPr sz="1400" b="0" i="0" u="none" strike="noStrike" cap="none" dirty="0">
              <a:solidFill>
                <a:schemeClr val="tx1"/>
              </a:solidFill>
              <a:latin typeface="Times New Roman"/>
              <a:ea typeface="Times New Roman"/>
              <a:cs typeface="Times New Roman"/>
              <a:sym typeface="Times New Roman"/>
            </a:endParaRPr>
          </a:p>
          <a:p>
            <a:pPr marL="0" marR="0" lvl="0" indent="-88900" algn="l" rtl="0">
              <a:lnSpc>
                <a:spcPct val="100000"/>
              </a:lnSpc>
              <a:spcBef>
                <a:spcPts val="0"/>
              </a:spcBef>
              <a:spcAft>
                <a:spcPts val="0"/>
              </a:spcAft>
              <a:buClr>
                <a:srgbClr val="58585B"/>
              </a:buClr>
              <a:buSzPts val="1400"/>
              <a:buFont typeface="Arial"/>
              <a:buAutoNum type="arabicPeriod" startAt="5"/>
            </a:pPr>
            <a:r>
              <a:rPr lang="en-US" sz="1400" b="0" i="0" u="none" strike="noStrike" cap="none" dirty="0">
                <a:solidFill>
                  <a:schemeClr val="tx1"/>
                </a:solidFill>
                <a:latin typeface="Times New Roman"/>
                <a:ea typeface="Times New Roman"/>
                <a:cs typeface="Times New Roman"/>
                <a:sym typeface="Times New Roman"/>
              </a:rPr>
              <a:t> In which scenario would the use of a WISP be recommended?</a:t>
            </a:r>
            <a:endParaRPr dirty="0">
              <a:solidFill>
                <a:schemeClr val="tx1"/>
              </a:solidFill>
            </a:endParaRPr>
          </a:p>
          <a:p>
            <a:pPr marL="342900" marR="0" lvl="0" indent="-342900" algn="l" rtl="0">
              <a:lnSpc>
                <a:spcPct val="100000"/>
              </a:lnSpc>
              <a:spcBef>
                <a:spcPts val="0"/>
              </a:spcBef>
              <a:spcAft>
                <a:spcPts val="0"/>
              </a:spcAft>
              <a:buClr>
                <a:srgbClr val="58585B"/>
              </a:buClr>
              <a:buSzPts val="1400"/>
              <a:buFont typeface="+mj-lt"/>
              <a:buAutoNum type="alphaLcParenR"/>
            </a:pPr>
            <a:r>
              <a:rPr lang="en-US" sz="1400" b="0" i="0" u="none" strike="noStrike" cap="none" dirty="0">
                <a:solidFill>
                  <a:schemeClr val="tx1"/>
                </a:solidFill>
                <a:latin typeface="Times New Roman"/>
                <a:ea typeface="Times New Roman"/>
                <a:cs typeface="Times New Roman"/>
                <a:sym typeface="Times New Roman"/>
              </a:rPr>
              <a:t>an Internet cafe in a city</a:t>
            </a:r>
            <a:endParaRPr dirty="0">
              <a:solidFill>
                <a:schemeClr val="tx1"/>
              </a:solidFill>
            </a:endParaRPr>
          </a:p>
          <a:p>
            <a:pPr marL="342900" marR="0" lvl="0" indent="-342900" algn="l" rtl="0">
              <a:lnSpc>
                <a:spcPct val="100000"/>
              </a:lnSpc>
              <a:spcBef>
                <a:spcPts val="0"/>
              </a:spcBef>
              <a:spcAft>
                <a:spcPts val="0"/>
              </a:spcAft>
              <a:buClr>
                <a:srgbClr val="58585B"/>
              </a:buClr>
              <a:buSzPts val="1400"/>
              <a:buFont typeface="+mj-lt"/>
              <a:buAutoNum type="alphaLcParenR"/>
            </a:pPr>
            <a:r>
              <a:rPr lang="en-US" sz="1400" b="1" i="0" u="none" strike="noStrike" cap="none" dirty="0">
                <a:solidFill>
                  <a:srgbClr val="ED0000"/>
                </a:solidFill>
                <a:latin typeface="Times New Roman"/>
                <a:ea typeface="Times New Roman"/>
                <a:cs typeface="Times New Roman"/>
                <a:sym typeface="Times New Roman"/>
              </a:rPr>
              <a:t>a farm in a rural area without wired broadband access</a:t>
            </a:r>
            <a:endParaRPr b="1" dirty="0">
              <a:solidFill>
                <a:srgbClr val="ED0000"/>
              </a:solidFill>
            </a:endParaRPr>
          </a:p>
          <a:p>
            <a:pPr marL="342900" marR="0" lvl="0" indent="-342900" algn="l" rtl="0">
              <a:lnSpc>
                <a:spcPct val="100000"/>
              </a:lnSpc>
              <a:spcBef>
                <a:spcPts val="0"/>
              </a:spcBef>
              <a:spcAft>
                <a:spcPts val="0"/>
              </a:spcAft>
              <a:buClr>
                <a:srgbClr val="58585B"/>
              </a:buClr>
              <a:buSzPts val="1400"/>
              <a:buFont typeface="+mj-lt"/>
              <a:buAutoNum type="alphaLcParenR"/>
            </a:pPr>
            <a:r>
              <a:rPr lang="en-US" sz="1400" b="0" i="0" u="none" strike="noStrike" cap="none" dirty="0">
                <a:solidFill>
                  <a:schemeClr val="tx1"/>
                </a:solidFill>
                <a:latin typeface="Times New Roman"/>
                <a:ea typeface="Times New Roman"/>
                <a:cs typeface="Times New Roman"/>
                <a:sym typeface="Times New Roman"/>
              </a:rPr>
              <a:t>an apartment in a building with cable access to the Internet</a:t>
            </a:r>
            <a:endParaRPr dirty="0">
              <a:solidFill>
                <a:schemeClr val="tx1"/>
              </a:solidFill>
            </a:endParaRPr>
          </a:p>
          <a:p>
            <a:pPr marL="342900" marR="0" lvl="0" indent="-342900" algn="l" rtl="0">
              <a:lnSpc>
                <a:spcPct val="100000"/>
              </a:lnSpc>
              <a:spcBef>
                <a:spcPts val="0"/>
              </a:spcBef>
              <a:spcAft>
                <a:spcPts val="0"/>
              </a:spcAft>
              <a:buClr>
                <a:srgbClr val="58585B"/>
              </a:buClr>
              <a:buSzPts val="1400"/>
              <a:buFont typeface="+mj-lt"/>
              <a:buAutoNum type="alphaLcParenR"/>
            </a:pPr>
            <a:r>
              <a:rPr lang="en-US" sz="1400" b="0" i="0" u="none" strike="noStrike" cap="none" dirty="0">
                <a:solidFill>
                  <a:schemeClr val="tx1"/>
                </a:solidFill>
                <a:latin typeface="Times New Roman"/>
                <a:ea typeface="Times New Roman"/>
                <a:cs typeface="Times New Roman"/>
                <a:sym typeface="Times New Roman"/>
              </a:rPr>
              <a:t>any home with multiple wireless devices</a:t>
            </a:r>
            <a:endParaRPr dirty="0">
              <a:solidFill>
                <a:schemeClr val="tx1"/>
              </a:solidFill>
            </a:endParaRPr>
          </a:p>
          <a:p>
            <a:pPr marL="0" marR="0" lvl="0" indent="0" algn="l" rtl="0">
              <a:lnSpc>
                <a:spcPct val="100000"/>
              </a:lnSpc>
              <a:spcBef>
                <a:spcPts val="0"/>
              </a:spcBef>
              <a:spcAft>
                <a:spcPts val="0"/>
              </a:spcAft>
              <a:buNone/>
            </a:pPr>
            <a:br>
              <a:rPr lang="en-US" sz="1000" b="0" i="0" u="none" strike="noStrike" cap="none" dirty="0">
                <a:solidFill>
                  <a:schemeClr val="tx1"/>
                </a:solidFill>
                <a:latin typeface="Arial"/>
                <a:ea typeface="Arial"/>
                <a:cs typeface="Arial"/>
                <a:sym typeface="Arial"/>
              </a:rPr>
            </a:br>
            <a:endParaRPr sz="1000" b="0" i="0" u="none" strike="noStrike" cap="none" dirty="0">
              <a:solidFill>
                <a:schemeClr val="tx1"/>
              </a:solidFill>
              <a:latin typeface="Arial"/>
              <a:ea typeface="Arial"/>
              <a:cs typeface="Arial"/>
              <a:sym typeface="Arial"/>
            </a:endParaRPr>
          </a:p>
        </p:txBody>
      </p:sp>
      <p:sp>
        <p:nvSpPr>
          <p:cNvPr id="445" name="Google Shape;445;p61"/>
          <p:cNvSpPr txBox="1"/>
          <p:nvPr/>
        </p:nvSpPr>
        <p:spPr>
          <a:xfrm>
            <a:off x="739749" y="5249127"/>
            <a:ext cx="7969800" cy="923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600" b="1" dirty="0">
                <a:solidFill>
                  <a:schemeClr val="dk1"/>
                </a:solidFill>
                <a:latin typeface="Times New Roman"/>
                <a:ea typeface="Times New Roman"/>
                <a:cs typeface="Times New Roman"/>
                <a:sym typeface="Times New Roman"/>
              </a:rPr>
              <a:t>References :</a:t>
            </a:r>
            <a:endParaRPr sz="1600" b="1" dirty="0">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r>
              <a:rPr lang="en-US" sz="1600" dirty="0">
                <a:solidFill>
                  <a:schemeClr val="dk1"/>
                </a:solidFill>
                <a:latin typeface="Times New Roman"/>
                <a:ea typeface="Times New Roman"/>
                <a:cs typeface="Times New Roman"/>
                <a:sym typeface="Times New Roman"/>
              </a:rPr>
              <a:t>Data Communications and Networking’ by </a:t>
            </a:r>
            <a:r>
              <a:rPr lang="en-US" sz="1600" dirty="0" err="1">
                <a:solidFill>
                  <a:schemeClr val="dk1"/>
                </a:solidFill>
                <a:latin typeface="Times New Roman"/>
                <a:ea typeface="Times New Roman"/>
                <a:cs typeface="Times New Roman"/>
                <a:sym typeface="Times New Roman"/>
              </a:rPr>
              <a:t>Forouzan</a:t>
            </a:r>
            <a:r>
              <a:rPr lang="en-US" sz="1600" dirty="0">
                <a:solidFill>
                  <a:schemeClr val="dk1"/>
                </a:solidFill>
                <a:latin typeface="Times New Roman"/>
                <a:ea typeface="Times New Roman"/>
                <a:cs typeface="Times New Roman"/>
                <a:sym typeface="Times New Roman"/>
              </a:rPr>
              <a:t>, 5th Edition, 2013</a:t>
            </a:r>
            <a:endParaRPr sz="1600" dirty="0">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r>
              <a:rPr lang="en-US" sz="1600" dirty="0" err="1">
                <a:solidFill>
                  <a:schemeClr val="dk1"/>
                </a:solidFill>
                <a:latin typeface="Times New Roman"/>
                <a:ea typeface="Times New Roman"/>
                <a:cs typeface="Times New Roman"/>
                <a:sym typeface="Times New Roman"/>
              </a:rPr>
              <a:t>Netacad</a:t>
            </a:r>
            <a:r>
              <a:rPr lang="en-US" sz="1600" dirty="0">
                <a:solidFill>
                  <a:schemeClr val="dk1"/>
                </a:solidFill>
                <a:latin typeface="Times New Roman"/>
                <a:ea typeface="Times New Roman"/>
                <a:cs typeface="Times New Roman"/>
                <a:sym typeface="Times New Roman"/>
              </a:rPr>
              <a:t> course </a:t>
            </a:r>
            <a:endParaRPr sz="1600" dirty="0">
              <a:solidFill>
                <a:schemeClr val="dk1"/>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236606242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50" name="Google Shape;450;p27"/>
          <p:cNvSpPr txBox="1">
            <a:spLocks noGrp="1"/>
          </p:cNvSpPr>
          <p:nvPr>
            <p:ph type="title"/>
          </p:nvPr>
        </p:nvSpPr>
        <p:spPr>
          <a:xfrm>
            <a:off x="0" y="0"/>
            <a:ext cx="5486040" cy="91404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Clr>
                <a:schemeClr val="dk1"/>
              </a:buClr>
              <a:buSzPts val="2800"/>
              <a:buFont typeface="Times New Roman"/>
              <a:buNone/>
            </a:pPr>
            <a:endParaRPr/>
          </a:p>
        </p:txBody>
      </p:sp>
      <p:sp>
        <p:nvSpPr>
          <p:cNvPr id="451" name="Google Shape;451;p27"/>
          <p:cNvSpPr txBox="1">
            <a:spLocks noGrp="1"/>
          </p:cNvSpPr>
          <p:nvPr>
            <p:ph type="ftr" idx="11"/>
          </p:nvPr>
        </p:nvSpPr>
        <p:spPr>
          <a:xfrm>
            <a:off x="352540" y="6356520"/>
            <a:ext cx="8333900" cy="36468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latin typeface="Times New Roman"/>
                <a:ea typeface="Times New Roman"/>
                <a:cs typeface="Times New Roman"/>
                <a:sym typeface="Times New Roman"/>
              </a:rPr>
              <a:t>Computer Networks                      Dr. Vidhu Baggan</a:t>
            </a:r>
            <a:endParaRPr>
              <a:latin typeface="Times New Roman"/>
              <a:ea typeface="Times New Roman"/>
              <a:cs typeface="Times New Roman"/>
              <a:sym typeface="Times New Roman"/>
            </a:endParaRPr>
          </a:p>
        </p:txBody>
      </p:sp>
      <p:pic>
        <p:nvPicPr>
          <p:cNvPr id="452" name="Google Shape;452;p27" descr="See the source image"/>
          <p:cNvPicPr preferRelativeResize="0"/>
          <p:nvPr/>
        </p:nvPicPr>
        <p:blipFill rotWithShape="1">
          <a:blip r:embed="rId3">
            <a:alphaModFix/>
          </a:blip>
          <a:srcRect/>
          <a:stretch/>
        </p:blipFill>
        <p:spPr>
          <a:xfrm>
            <a:off x="0" y="163513"/>
            <a:ext cx="9143999" cy="653097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43"/>
          <p:cNvSpPr txBox="1">
            <a:spLocks noGrp="1"/>
          </p:cNvSpPr>
          <p:nvPr>
            <p:ph type="title"/>
          </p:nvPr>
        </p:nvSpPr>
        <p:spPr>
          <a:xfrm>
            <a:off x="457200" y="398339"/>
            <a:ext cx="3369365" cy="417443"/>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Clr>
                <a:schemeClr val="dk1"/>
              </a:buClr>
              <a:buSzPts val="1800"/>
              <a:buNone/>
            </a:pPr>
            <a:r>
              <a:rPr lang="en-US" b="1" i="0">
                <a:solidFill>
                  <a:schemeClr val="dk1"/>
                </a:solidFill>
                <a:latin typeface="Times New Roman"/>
                <a:ea typeface="Times New Roman"/>
                <a:cs typeface="Times New Roman"/>
                <a:sym typeface="Times New Roman"/>
              </a:rPr>
              <a:t>Network Components</a:t>
            </a:r>
            <a:br>
              <a:rPr lang="en-US" b="0" i="0">
                <a:solidFill>
                  <a:srgbClr val="FFFFFF"/>
                </a:solidFill>
                <a:latin typeface="Arial"/>
                <a:ea typeface="Arial"/>
                <a:cs typeface="Arial"/>
                <a:sym typeface="Arial"/>
              </a:rPr>
            </a:br>
            <a:endParaRPr/>
          </a:p>
        </p:txBody>
      </p:sp>
      <p:sp>
        <p:nvSpPr>
          <p:cNvPr id="124" name="Google Shape;124;p43"/>
          <p:cNvSpPr txBox="1">
            <a:spLocks noGrp="1"/>
          </p:cNvSpPr>
          <p:nvPr>
            <p:ph type="body" idx="1"/>
          </p:nvPr>
        </p:nvSpPr>
        <p:spPr>
          <a:xfrm>
            <a:off x="390941" y="935797"/>
            <a:ext cx="8229240" cy="4079472"/>
          </a:xfrm>
          <a:prstGeom prst="rect">
            <a:avLst/>
          </a:prstGeom>
          <a:noFill/>
          <a:ln>
            <a:noFill/>
          </a:ln>
        </p:spPr>
        <p:txBody>
          <a:bodyPr spcFirstLastPara="1" wrap="square" lIns="0" tIns="0" rIns="0" bIns="0" anchor="t" anchorCtr="0">
            <a:normAutofit lnSpcReduction="10000"/>
          </a:bodyPr>
          <a:lstStyle/>
          <a:p>
            <a:pPr marL="114300" lvl="0" indent="0" algn="l" rtl="0">
              <a:lnSpc>
                <a:spcPct val="90000"/>
              </a:lnSpc>
              <a:spcBef>
                <a:spcPts val="1000"/>
              </a:spcBef>
              <a:spcAft>
                <a:spcPts val="0"/>
              </a:spcAft>
              <a:buSzPts val="1800"/>
              <a:buNone/>
            </a:pPr>
            <a:r>
              <a:rPr lang="en-US" b="1" dirty="0">
                <a:latin typeface="Times New Roman"/>
                <a:ea typeface="Times New Roman"/>
                <a:cs typeface="Times New Roman"/>
                <a:sym typeface="Times New Roman"/>
              </a:rPr>
              <a:t>1 Host</a:t>
            </a:r>
            <a:endParaRPr dirty="0"/>
          </a:p>
          <a:p>
            <a:pPr marL="114300" lvl="0" indent="0" algn="just" rtl="0">
              <a:lnSpc>
                <a:spcPct val="90000"/>
              </a:lnSpc>
              <a:spcBef>
                <a:spcPts val="1000"/>
              </a:spcBef>
              <a:spcAft>
                <a:spcPts val="0"/>
              </a:spcAft>
              <a:buSzPts val="1800"/>
              <a:buNone/>
            </a:pPr>
            <a:r>
              <a:rPr lang="en-US" b="0" i="0" dirty="0">
                <a:solidFill>
                  <a:schemeClr val="dk1"/>
                </a:solidFill>
                <a:highlight>
                  <a:srgbClr val="FFFFFF"/>
                </a:highlight>
                <a:latin typeface="Times New Roman"/>
                <a:ea typeface="Times New Roman"/>
                <a:cs typeface="Times New Roman"/>
                <a:sym typeface="Times New Roman"/>
              </a:rPr>
              <a:t> To be a part of a global online community, your computer, tablet, or smartphone must first be connected to a network. That network must be connected to the internet. This topic discusses the parts of a network.</a:t>
            </a:r>
            <a:endParaRPr dirty="0">
              <a:solidFill>
                <a:schemeClr val="dk1"/>
              </a:solidFill>
              <a:highlight>
                <a:srgbClr val="FFFFFF"/>
              </a:highlight>
              <a:latin typeface="Times New Roman"/>
              <a:ea typeface="Times New Roman"/>
              <a:cs typeface="Times New Roman"/>
              <a:sym typeface="Times New Roman"/>
            </a:endParaRPr>
          </a:p>
          <a:p>
            <a:pPr marL="114300" lvl="0" indent="0" algn="just" rtl="0">
              <a:lnSpc>
                <a:spcPct val="90000"/>
              </a:lnSpc>
              <a:spcBef>
                <a:spcPts val="1000"/>
              </a:spcBef>
              <a:spcAft>
                <a:spcPts val="0"/>
              </a:spcAft>
              <a:buSzPts val="1800"/>
              <a:buNone/>
            </a:pPr>
            <a:r>
              <a:rPr lang="en-US" b="1" i="0" dirty="0">
                <a:solidFill>
                  <a:schemeClr val="dk1"/>
                </a:solidFill>
                <a:highlight>
                  <a:srgbClr val="FFFFFF"/>
                </a:highlight>
                <a:latin typeface="Times New Roman"/>
                <a:ea typeface="Times New Roman"/>
                <a:cs typeface="Times New Roman"/>
                <a:sym typeface="Times New Roman"/>
              </a:rPr>
              <a:t>Host: </a:t>
            </a:r>
            <a:r>
              <a:rPr lang="en-US" i="0" dirty="0">
                <a:solidFill>
                  <a:schemeClr val="dk1"/>
                </a:solidFill>
                <a:highlight>
                  <a:srgbClr val="FFFFFF"/>
                </a:highlight>
                <a:latin typeface="Times New Roman"/>
                <a:ea typeface="Times New Roman"/>
                <a:cs typeface="Times New Roman"/>
                <a:sym typeface="Times New Roman"/>
              </a:rPr>
              <a:t>All computers that are connected to a network and participate directly in network communication are classified as hosts. Hosts can be called end devices. Some hosts are also called clients. However, the term hosts specifically refers to devices on the network that are assigned a number for communication purposes. This number identifies the host within a particular network. </a:t>
            </a:r>
            <a:endParaRPr dirty="0"/>
          </a:p>
          <a:p>
            <a:pPr marL="114300" lvl="0" indent="0" algn="just" rtl="0">
              <a:lnSpc>
                <a:spcPct val="90000"/>
              </a:lnSpc>
              <a:spcBef>
                <a:spcPts val="1000"/>
              </a:spcBef>
              <a:spcAft>
                <a:spcPts val="0"/>
              </a:spcAft>
              <a:buSzPts val="1800"/>
              <a:buNone/>
            </a:pPr>
            <a:r>
              <a:rPr lang="en-US" b="1" i="0" dirty="0">
                <a:solidFill>
                  <a:schemeClr val="dk1"/>
                </a:solidFill>
                <a:highlight>
                  <a:srgbClr val="FFFFFF"/>
                </a:highlight>
                <a:latin typeface="Times New Roman"/>
                <a:ea typeface="Times New Roman"/>
                <a:cs typeface="Times New Roman"/>
                <a:sym typeface="Times New Roman"/>
              </a:rPr>
              <a:t>IP</a:t>
            </a:r>
            <a:r>
              <a:rPr lang="en-US" i="0" dirty="0">
                <a:solidFill>
                  <a:schemeClr val="dk1"/>
                </a:solidFill>
                <a:highlight>
                  <a:srgbClr val="FFFFFF"/>
                </a:highlight>
                <a:latin typeface="Times New Roman"/>
                <a:ea typeface="Times New Roman"/>
                <a:cs typeface="Times New Roman"/>
                <a:sym typeface="Times New Roman"/>
              </a:rPr>
              <a:t>: This number is called the Internet Protocol (IP) address. An IP address identifies the host and the network to which the host is attached.</a:t>
            </a:r>
            <a:endParaRPr dirty="0"/>
          </a:p>
          <a:p>
            <a:pPr marL="114300" lvl="0" indent="0" algn="just" rtl="0">
              <a:lnSpc>
                <a:spcPct val="90000"/>
              </a:lnSpc>
              <a:spcBef>
                <a:spcPts val="1000"/>
              </a:spcBef>
              <a:spcAft>
                <a:spcPts val="0"/>
              </a:spcAft>
              <a:buSzPts val="1800"/>
              <a:buNone/>
            </a:pPr>
            <a:r>
              <a:rPr lang="en-US" b="1" i="0" dirty="0">
                <a:solidFill>
                  <a:schemeClr val="dk1"/>
                </a:solidFill>
                <a:highlight>
                  <a:srgbClr val="FFFFFF"/>
                </a:highlight>
                <a:latin typeface="Times New Roman"/>
                <a:ea typeface="Times New Roman"/>
                <a:cs typeface="Times New Roman"/>
                <a:sym typeface="Times New Roman"/>
              </a:rPr>
              <a:t>Server</a:t>
            </a:r>
            <a:r>
              <a:rPr lang="en-US" b="0" i="0" dirty="0">
                <a:solidFill>
                  <a:schemeClr val="dk1"/>
                </a:solidFill>
                <a:highlight>
                  <a:srgbClr val="FFFFFF"/>
                </a:highlight>
                <a:latin typeface="Times New Roman"/>
                <a:ea typeface="Times New Roman"/>
                <a:cs typeface="Times New Roman"/>
                <a:sym typeface="Times New Roman"/>
              </a:rPr>
              <a:t>: Servers are computers with software that allow them to provide information, like email or web pages, to other end devices on the network. Each service requires separate server software. For example, a server requires web server software to provide web services to the network. A computer with server software can provide services simultaneously to many different clients.</a:t>
            </a:r>
            <a:endParaRPr dirty="0"/>
          </a:p>
          <a:p>
            <a:pPr marL="114300" lvl="0" indent="0" algn="just" rtl="0">
              <a:lnSpc>
                <a:spcPct val="90000"/>
              </a:lnSpc>
              <a:spcBef>
                <a:spcPts val="1000"/>
              </a:spcBef>
              <a:spcAft>
                <a:spcPts val="0"/>
              </a:spcAft>
              <a:buSzPts val="1800"/>
              <a:buNone/>
            </a:pPr>
            <a:r>
              <a:rPr lang="en-US" b="0" i="0" dirty="0">
                <a:solidFill>
                  <a:schemeClr val="dk1"/>
                </a:solidFill>
                <a:highlight>
                  <a:srgbClr val="FFFFFF"/>
                </a:highlight>
                <a:latin typeface="Times New Roman"/>
                <a:ea typeface="Times New Roman"/>
                <a:cs typeface="Times New Roman"/>
                <a:sym typeface="Times New Roman"/>
              </a:rPr>
              <a:t>As mentioned, clients are a type of host. Clients have software for requesting and displaying the information obtained from the server, as shown in the figure.</a:t>
            </a:r>
            <a:endParaRPr dirty="0"/>
          </a:p>
          <a:p>
            <a:pPr marL="114300" lvl="0" indent="0" algn="just" rtl="0">
              <a:lnSpc>
                <a:spcPct val="90000"/>
              </a:lnSpc>
              <a:spcBef>
                <a:spcPts val="1000"/>
              </a:spcBef>
              <a:spcAft>
                <a:spcPts val="0"/>
              </a:spcAft>
              <a:buSzPts val="1800"/>
              <a:buNone/>
            </a:pPr>
            <a:endParaRPr b="1" i="0" dirty="0">
              <a:solidFill>
                <a:schemeClr val="dk1"/>
              </a:solidFill>
              <a:highlight>
                <a:srgbClr val="FFFFFF"/>
              </a:highlight>
              <a:latin typeface="Times New Roman"/>
              <a:ea typeface="Times New Roman"/>
              <a:cs typeface="Times New Roman"/>
              <a:sym typeface="Times New Roman"/>
            </a:endParaRPr>
          </a:p>
          <a:p>
            <a:pPr marL="114300" lvl="0" indent="0" algn="just" rtl="0">
              <a:lnSpc>
                <a:spcPct val="90000"/>
              </a:lnSpc>
              <a:spcBef>
                <a:spcPts val="1000"/>
              </a:spcBef>
              <a:spcAft>
                <a:spcPts val="0"/>
              </a:spcAft>
              <a:buSzPts val="1800"/>
              <a:buNone/>
            </a:pPr>
            <a:endParaRPr b="1" dirty="0"/>
          </a:p>
          <a:p>
            <a:pPr marL="457200" lvl="0" indent="-228600" algn="l" rtl="0">
              <a:lnSpc>
                <a:spcPct val="90000"/>
              </a:lnSpc>
              <a:spcBef>
                <a:spcPts val="1000"/>
              </a:spcBef>
              <a:spcAft>
                <a:spcPts val="0"/>
              </a:spcAft>
              <a:buClr>
                <a:schemeClr val="dk1"/>
              </a:buClr>
              <a:buSzPts val="1800"/>
              <a:buNone/>
            </a:pPr>
            <a:endParaRPr dirty="0"/>
          </a:p>
        </p:txBody>
      </p:sp>
      <p:pic>
        <p:nvPicPr>
          <p:cNvPr id="125" name="Google Shape;125;p43"/>
          <p:cNvPicPr preferRelativeResize="0"/>
          <p:nvPr/>
        </p:nvPicPr>
        <p:blipFill rotWithShape="1">
          <a:blip r:embed="rId3">
            <a:alphaModFix/>
          </a:blip>
          <a:srcRect/>
          <a:stretch/>
        </p:blipFill>
        <p:spPr>
          <a:xfrm>
            <a:off x="1405616" y="4882185"/>
            <a:ext cx="5233180" cy="1303572"/>
          </a:xfrm>
          <a:prstGeom prst="rect">
            <a:avLst/>
          </a:prstGeom>
          <a:noFill/>
          <a:ln>
            <a:noFill/>
          </a:ln>
        </p:spPr>
      </p:pic>
      <p:sp>
        <p:nvSpPr>
          <p:cNvPr id="126" name="Google Shape;126;p43"/>
          <p:cNvSpPr txBox="1"/>
          <p:nvPr/>
        </p:nvSpPr>
        <p:spPr>
          <a:xfrm>
            <a:off x="1624687" y="6305772"/>
            <a:ext cx="548259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1" i="0" u="none" strike="noStrike" cap="none">
                <a:solidFill>
                  <a:srgbClr val="000000"/>
                </a:solidFill>
                <a:latin typeface="Times New Roman"/>
                <a:ea typeface="Times New Roman"/>
                <a:cs typeface="Times New Roman"/>
                <a:sym typeface="Times New Roman"/>
              </a:rPr>
              <a:t>Figure 2</a:t>
            </a:r>
            <a:r>
              <a:rPr lang="en-US" sz="1400" b="0" i="0" u="none" strike="noStrike" cap="none">
                <a:solidFill>
                  <a:srgbClr val="000000"/>
                </a:solidFill>
                <a:latin typeface="Times New Roman"/>
                <a:ea typeface="Times New Roman"/>
                <a:cs typeface="Times New Roman"/>
                <a:sym typeface="Times New Roman"/>
              </a:rPr>
              <a:t> Illustrates the Client as host and communicating with the Server</a:t>
            </a:r>
            <a:r>
              <a:rPr lang="en-US" sz="1400" b="0" i="0" u="none" strike="noStrike" cap="none">
                <a:solidFill>
                  <a:srgbClr val="000000"/>
                </a:solidFill>
                <a:latin typeface="Arial"/>
                <a:ea typeface="Arial"/>
                <a:cs typeface="Arial"/>
                <a:sym typeface="Arial"/>
              </a:rPr>
              <a:t>.</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44"/>
          <p:cNvSpPr txBox="1">
            <a:spLocks noGrp="1"/>
          </p:cNvSpPr>
          <p:nvPr>
            <p:ph type="title"/>
          </p:nvPr>
        </p:nvSpPr>
        <p:spPr>
          <a:xfrm>
            <a:off x="0" y="0"/>
            <a:ext cx="5486040" cy="91404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Clr>
                <a:schemeClr val="dk1"/>
              </a:buClr>
              <a:buSzPts val="1800"/>
              <a:buNone/>
            </a:pPr>
            <a:r>
              <a:rPr lang="en-US" b="1" i="0">
                <a:solidFill>
                  <a:schemeClr val="dk1"/>
                </a:solidFill>
                <a:latin typeface="Times New Roman"/>
                <a:ea typeface="Times New Roman"/>
                <a:cs typeface="Times New Roman"/>
                <a:sym typeface="Times New Roman"/>
              </a:rPr>
              <a:t>Network Components</a:t>
            </a:r>
            <a:endParaRPr b="1"/>
          </a:p>
        </p:txBody>
      </p:sp>
      <p:sp>
        <p:nvSpPr>
          <p:cNvPr id="132" name="Google Shape;132;p44"/>
          <p:cNvSpPr txBox="1">
            <a:spLocks noGrp="1"/>
          </p:cNvSpPr>
          <p:nvPr>
            <p:ph type="body" idx="1"/>
          </p:nvPr>
        </p:nvSpPr>
        <p:spPr>
          <a:xfrm>
            <a:off x="125261" y="914040"/>
            <a:ext cx="8780200" cy="1918612"/>
          </a:xfrm>
          <a:prstGeom prst="rect">
            <a:avLst/>
          </a:prstGeom>
          <a:noFill/>
          <a:ln>
            <a:noFill/>
          </a:ln>
        </p:spPr>
        <p:txBody>
          <a:bodyPr spcFirstLastPara="1" wrap="square" lIns="0" tIns="0" rIns="0" bIns="0" anchor="t" anchorCtr="0">
            <a:normAutofit/>
          </a:bodyPr>
          <a:lstStyle/>
          <a:p>
            <a:pPr marL="114300" lvl="0" indent="0" algn="l" rtl="0">
              <a:lnSpc>
                <a:spcPct val="90000"/>
              </a:lnSpc>
              <a:spcBef>
                <a:spcPts val="1000"/>
              </a:spcBef>
              <a:spcAft>
                <a:spcPts val="0"/>
              </a:spcAft>
              <a:buSzPts val="1800"/>
              <a:buNone/>
            </a:pPr>
            <a:r>
              <a:rPr lang="en-US" b="1" dirty="0">
                <a:latin typeface="Times New Roman"/>
                <a:ea typeface="Times New Roman"/>
                <a:cs typeface="Times New Roman"/>
                <a:sym typeface="Times New Roman"/>
              </a:rPr>
              <a:t>2</a:t>
            </a:r>
            <a:r>
              <a:rPr lang="en-US" dirty="0">
                <a:latin typeface="Times New Roman"/>
                <a:ea typeface="Times New Roman"/>
                <a:cs typeface="Times New Roman"/>
                <a:sym typeface="Times New Roman"/>
              </a:rPr>
              <a:t> </a:t>
            </a:r>
            <a:r>
              <a:rPr lang="en-US" b="1" dirty="0">
                <a:latin typeface="Times New Roman"/>
                <a:ea typeface="Times New Roman"/>
                <a:cs typeface="Times New Roman"/>
                <a:sym typeface="Times New Roman"/>
              </a:rPr>
              <a:t>Peer-to-Peer</a:t>
            </a:r>
            <a:endParaRPr dirty="0"/>
          </a:p>
          <a:p>
            <a:pPr marL="114300" lvl="0" indent="0" algn="just" rtl="0">
              <a:lnSpc>
                <a:spcPct val="90000"/>
              </a:lnSpc>
              <a:spcBef>
                <a:spcPts val="1000"/>
              </a:spcBef>
              <a:spcAft>
                <a:spcPts val="0"/>
              </a:spcAft>
              <a:buSzPts val="1800"/>
              <a:buNone/>
            </a:pPr>
            <a:r>
              <a:rPr lang="en-US" b="0" i="0" dirty="0">
                <a:solidFill>
                  <a:schemeClr val="dk1"/>
                </a:solidFill>
                <a:highlight>
                  <a:srgbClr val="FFFFFF"/>
                </a:highlight>
                <a:latin typeface="Times New Roman"/>
                <a:ea typeface="Times New Roman"/>
                <a:cs typeface="Times New Roman"/>
                <a:sym typeface="Times New Roman"/>
              </a:rPr>
              <a:t>Client and server software usually run on separate computers, but it is also possible for one computer to be used for both roles at the same time. In small businesses and homes, many computers function as the servers and clients on the network. This type of network is called a peer-to-peer network.</a:t>
            </a:r>
            <a:endParaRPr dirty="0"/>
          </a:p>
          <a:p>
            <a:pPr marL="114300" lvl="0" indent="0" algn="just" rtl="0">
              <a:lnSpc>
                <a:spcPct val="90000"/>
              </a:lnSpc>
              <a:spcBef>
                <a:spcPts val="1000"/>
              </a:spcBef>
              <a:spcAft>
                <a:spcPts val="0"/>
              </a:spcAft>
              <a:buSzPts val="1800"/>
              <a:buNone/>
            </a:pPr>
            <a:r>
              <a:rPr lang="en-US" b="0" i="0" dirty="0">
                <a:solidFill>
                  <a:schemeClr val="dk1"/>
                </a:solidFill>
                <a:highlight>
                  <a:srgbClr val="FFFFFF"/>
                </a:highlight>
                <a:latin typeface="Times New Roman"/>
                <a:ea typeface="Times New Roman"/>
                <a:cs typeface="Times New Roman"/>
                <a:sym typeface="Times New Roman"/>
              </a:rPr>
              <a:t>In the figure, the print-sharing PC has a Universal Serial Bus (USB) connection to the printer and a network connection, using a network interface card (NIC), to the file-sharing PC</a:t>
            </a:r>
            <a:r>
              <a:rPr lang="en-US" b="0" i="0" dirty="0">
                <a:solidFill>
                  <a:srgbClr val="58585B"/>
                </a:solidFill>
                <a:highlight>
                  <a:srgbClr val="FFFFFF"/>
                </a:highlight>
                <a:latin typeface="Times New Roman"/>
                <a:ea typeface="Times New Roman"/>
                <a:cs typeface="Times New Roman"/>
                <a:sym typeface="Times New Roman"/>
              </a:rPr>
              <a:t>.</a:t>
            </a:r>
            <a:endParaRPr dirty="0"/>
          </a:p>
          <a:p>
            <a:pPr marL="114300" lvl="0" indent="0" algn="just" rtl="0">
              <a:lnSpc>
                <a:spcPct val="90000"/>
              </a:lnSpc>
              <a:spcBef>
                <a:spcPts val="1000"/>
              </a:spcBef>
              <a:spcAft>
                <a:spcPts val="0"/>
              </a:spcAft>
              <a:buSzPts val="1800"/>
              <a:buNone/>
            </a:pPr>
            <a:endParaRPr b="0" i="0" dirty="0">
              <a:solidFill>
                <a:srgbClr val="58585B"/>
              </a:solidFill>
              <a:highlight>
                <a:srgbClr val="FFFFFF"/>
              </a:highlight>
              <a:latin typeface="Arial"/>
              <a:ea typeface="Arial"/>
              <a:cs typeface="Arial"/>
              <a:sym typeface="Arial"/>
            </a:endParaRPr>
          </a:p>
          <a:p>
            <a:pPr marL="457200" lvl="0" indent="-228600" algn="l" rtl="0">
              <a:lnSpc>
                <a:spcPct val="90000"/>
              </a:lnSpc>
              <a:spcBef>
                <a:spcPts val="1000"/>
              </a:spcBef>
              <a:spcAft>
                <a:spcPts val="0"/>
              </a:spcAft>
              <a:buClr>
                <a:schemeClr val="dk1"/>
              </a:buClr>
              <a:buSzPts val="1800"/>
              <a:buNone/>
            </a:pPr>
            <a:endParaRPr dirty="0"/>
          </a:p>
          <a:p>
            <a:pPr marL="457200" lvl="0" indent="-228600" algn="l" rtl="0">
              <a:lnSpc>
                <a:spcPct val="90000"/>
              </a:lnSpc>
              <a:spcBef>
                <a:spcPts val="1000"/>
              </a:spcBef>
              <a:spcAft>
                <a:spcPts val="0"/>
              </a:spcAft>
              <a:buClr>
                <a:schemeClr val="dk1"/>
              </a:buClr>
              <a:buSzPts val="1800"/>
              <a:buNone/>
            </a:pPr>
            <a:endParaRPr dirty="0"/>
          </a:p>
          <a:p>
            <a:pPr marL="457200" lvl="0" indent="-228600" algn="l" rtl="0">
              <a:lnSpc>
                <a:spcPct val="90000"/>
              </a:lnSpc>
              <a:spcBef>
                <a:spcPts val="1000"/>
              </a:spcBef>
              <a:spcAft>
                <a:spcPts val="0"/>
              </a:spcAft>
              <a:buClr>
                <a:schemeClr val="dk1"/>
              </a:buClr>
              <a:buSzPts val="1800"/>
              <a:buNone/>
            </a:pPr>
            <a:endParaRPr dirty="0"/>
          </a:p>
          <a:p>
            <a:pPr marL="457200" lvl="0" indent="-228600" algn="l" rtl="0">
              <a:lnSpc>
                <a:spcPct val="90000"/>
              </a:lnSpc>
              <a:spcBef>
                <a:spcPts val="1000"/>
              </a:spcBef>
              <a:spcAft>
                <a:spcPts val="0"/>
              </a:spcAft>
              <a:buClr>
                <a:schemeClr val="dk1"/>
              </a:buClr>
              <a:buSzPts val="1800"/>
              <a:buNone/>
            </a:pPr>
            <a:endParaRPr dirty="0"/>
          </a:p>
          <a:p>
            <a:pPr marL="457200" lvl="0" indent="-228600" algn="l" rtl="0">
              <a:lnSpc>
                <a:spcPct val="90000"/>
              </a:lnSpc>
              <a:spcBef>
                <a:spcPts val="1000"/>
              </a:spcBef>
              <a:spcAft>
                <a:spcPts val="0"/>
              </a:spcAft>
              <a:buClr>
                <a:schemeClr val="dk1"/>
              </a:buClr>
              <a:buSzPts val="1800"/>
              <a:buNone/>
            </a:pPr>
            <a:endParaRPr dirty="0"/>
          </a:p>
          <a:p>
            <a:pPr marL="457200" lvl="0" indent="-228600" algn="l" rtl="0">
              <a:lnSpc>
                <a:spcPct val="90000"/>
              </a:lnSpc>
              <a:spcBef>
                <a:spcPts val="1000"/>
              </a:spcBef>
              <a:spcAft>
                <a:spcPts val="0"/>
              </a:spcAft>
              <a:buClr>
                <a:schemeClr val="dk1"/>
              </a:buClr>
              <a:buSzPts val="1800"/>
              <a:buNone/>
            </a:pPr>
            <a:endParaRPr dirty="0"/>
          </a:p>
          <a:p>
            <a:pPr marL="457200" lvl="0" indent="-228600" algn="l" rtl="0">
              <a:lnSpc>
                <a:spcPct val="90000"/>
              </a:lnSpc>
              <a:spcBef>
                <a:spcPts val="1000"/>
              </a:spcBef>
              <a:spcAft>
                <a:spcPts val="0"/>
              </a:spcAft>
              <a:buClr>
                <a:schemeClr val="dk1"/>
              </a:buClr>
              <a:buSzPts val="1800"/>
              <a:buNone/>
            </a:pPr>
            <a:endParaRPr dirty="0"/>
          </a:p>
          <a:p>
            <a:pPr marL="114300" lvl="0" indent="0" algn="l" rtl="0">
              <a:lnSpc>
                <a:spcPct val="90000"/>
              </a:lnSpc>
              <a:spcBef>
                <a:spcPts val="1000"/>
              </a:spcBef>
              <a:spcAft>
                <a:spcPts val="0"/>
              </a:spcAft>
              <a:buSzPts val="1800"/>
              <a:buNone/>
            </a:pPr>
            <a:endParaRPr dirty="0"/>
          </a:p>
          <a:p>
            <a:pPr marL="457200" lvl="0" indent="-228600" algn="l" rtl="0">
              <a:lnSpc>
                <a:spcPct val="90000"/>
              </a:lnSpc>
              <a:spcBef>
                <a:spcPts val="1000"/>
              </a:spcBef>
              <a:spcAft>
                <a:spcPts val="0"/>
              </a:spcAft>
              <a:buClr>
                <a:schemeClr val="dk1"/>
              </a:buClr>
              <a:buSzPts val="1800"/>
              <a:buNone/>
            </a:pPr>
            <a:endParaRPr dirty="0"/>
          </a:p>
        </p:txBody>
      </p:sp>
      <p:pic>
        <p:nvPicPr>
          <p:cNvPr id="133" name="Google Shape;133;p44"/>
          <p:cNvPicPr preferRelativeResize="0"/>
          <p:nvPr/>
        </p:nvPicPr>
        <p:blipFill rotWithShape="1">
          <a:blip r:embed="rId3">
            <a:alphaModFix/>
          </a:blip>
          <a:srcRect t="14667"/>
          <a:stretch/>
        </p:blipFill>
        <p:spPr>
          <a:xfrm>
            <a:off x="1165901" y="2847883"/>
            <a:ext cx="6517045" cy="1403470"/>
          </a:xfrm>
          <a:prstGeom prst="rect">
            <a:avLst/>
          </a:prstGeom>
          <a:noFill/>
          <a:ln>
            <a:noFill/>
          </a:ln>
        </p:spPr>
      </p:pic>
      <p:graphicFrame>
        <p:nvGraphicFramePr>
          <p:cNvPr id="134" name="Google Shape;134;p44"/>
          <p:cNvGraphicFramePr/>
          <p:nvPr/>
        </p:nvGraphicFramePr>
        <p:xfrm>
          <a:off x="1233022" y="4735442"/>
          <a:ext cx="6864250" cy="1950770"/>
        </p:xfrm>
        <a:graphic>
          <a:graphicData uri="http://schemas.openxmlformats.org/drawingml/2006/table">
            <a:tbl>
              <a:tblPr firstRow="1" bandRow="1">
                <a:noFill/>
                <a:tableStyleId>{1455F32C-E990-4F3E-A69D-10446A4EABA0}</a:tableStyleId>
              </a:tblPr>
              <a:tblGrid>
                <a:gridCol w="3298950">
                  <a:extLst>
                    <a:ext uri="{9D8B030D-6E8A-4147-A177-3AD203B41FA5}">
                      <a16:colId xmlns:a16="http://schemas.microsoft.com/office/drawing/2014/main" val="20000"/>
                    </a:ext>
                  </a:extLst>
                </a:gridCol>
                <a:gridCol w="3565300">
                  <a:extLst>
                    <a:ext uri="{9D8B030D-6E8A-4147-A177-3AD203B41FA5}">
                      <a16:colId xmlns:a16="http://schemas.microsoft.com/office/drawing/2014/main" val="20001"/>
                    </a:ext>
                  </a:extLst>
                </a:gridCol>
              </a:tblGrid>
              <a:tr h="267250">
                <a:tc>
                  <a:txBody>
                    <a:bodyPr/>
                    <a:lstStyle/>
                    <a:p>
                      <a:pPr marL="0" marR="0" lvl="0" indent="0" algn="l" rtl="0">
                        <a:lnSpc>
                          <a:spcPct val="100000"/>
                        </a:lnSpc>
                        <a:spcBef>
                          <a:spcPts val="0"/>
                        </a:spcBef>
                        <a:spcAft>
                          <a:spcPts val="0"/>
                        </a:spcAft>
                        <a:buNone/>
                      </a:pPr>
                      <a:r>
                        <a:rPr lang="en-US" sz="1400" u="none" strike="noStrike" cap="none"/>
                        <a:t>Advantages</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None/>
                      </a:pPr>
                      <a:r>
                        <a:rPr lang="en-US" sz="1400" u="none" strike="noStrike" cap="none"/>
                        <a:t>Disadvantages</a:t>
                      </a:r>
                      <a:endParaRPr sz="1400" u="none" strike="noStrike" cap="none"/>
                    </a:p>
                  </a:txBody>
                  <a:tcPr marL="91450" marR="91450" marT="45725" marB="45725"/>
                </a:tc>
                <a:extLst>
                  <a:ext uri="{0D108BD9-81ED-4DB2-BD59-A6C34878D82A}">
                    <a16:rowId xmlns:a16="http://schemas.microsoft.com/office/drawing/2014/main" val="10000"/>
                  </a:ext>
                </a:extLst>
              </a:tr>
              <a:tr h="267250">
                <a:tc>
                  <a:txBody>
                    <a:bodyPr/>
                    <a:lstStyle/>
                    <a:p>
                      <a:pPr marL="0" marR="0" lvl="0" indent="0" algn="l" rtl="0">
                        <a:lnSpc>
                          <a:spcPct val="100000"/>
                        </a:lnSpc>
                        <a:spcBef>
                          <a:spcPts val="0"/>
                        </a:spcBef>
                        <a:spcAft>
                          <a:spcPts val="0"/>
                        </a:spcAft>
                        <a:buNone/>
                      </a:pPr>
                      <a:r>
                        <a:rPr lang="en-US" sz="1400" u="none" strike="noStrike" cap="none">
                          <a:latin typeface="Times New Roman"/>
                          <a:ea typeface="Times New Roman"/>
                          <a:cs typeface="Times New Roman"/>
                          <a:sym typeface="Times New Roman"/>
                        </a:rPr>
                        <a:t>Easy to set up</a:t>
                      </a:r>
                      <a:endParaRPr sz="1400" u="none" strike="noStrike" cap="none">
                        <a:latin typeface="Times New Roman"/>
                        <a:ea typeface="Times New Roman"/>
                        <a:cs typeface="Times New Roman"/>
                        <a:sym typeface="Times New Roman"/>
                      </a:endParaRPr>
                    </a:p>
                  </a:txBody>
                  <a:tcPr marL="91450" marR="91450" marT="45725" marB="45725"/>
                </a:tc>
                <a:tc>
                  <a:txBody>
                    <a:bodyPr/>
                    <a:lstStyle/>
                    <a:p>
                      <a:pPr marL="0" marR="0" lvl="0" indent="0" algn="l" rtl="0">
                        <a:lnSpc>
                          <a:spcPct val="100000"/>
                        </a:lnSpc>
                        <a:spcBef>
                          <a:spcPts val="0"/>
                        </a:spcBef>
                        <a:spcAft>
                          <a:spcPts val="0"/>
                        </a:spcAft>
                        <a:buNone/>
                      </a:pPr>
                      <a:r>
                        <a:rPr lang="en-US" sz="1400" u="none" strike="noStrike" cap="none">
                          <a:latin typeface="Times New Roman"/>
                          <a:ea typeface="Times New Roman"/>
                          <a:cs typeface="Times New Roman"/>
                          <a:sym typeface="Times New Roman"/>
                        </a:rPr>
                        <a:t>No centralized administration</a:t>
                      </a:r>
                      <a:endParaRPr sz="1400" u="none" strike="noStrike" cap="none">
                        <a:latin typeface="Times New Roman"/>
                        <a:ea typeface="Times New Roman"/>
                        <a:cs typeface="Times New Roman"/>
                        <a:sym typeface="Times New Roman"/>
                      </a:endParaRPr>
                    </a:p>
                  </a:txBody>
                  <a:tcPr marL="91450" marR="91450" marT="45725" marB="45725"/>
                </a:tc>
                <a:extLst>
                  <a:ext uri="{0D108BD9-81ED-4DB2-BD59-A6C34878D82A}">
                    <a16:rowId xmlns:a16="http://schemas.microsoft.com/office/drawing/2014/main" val="10001"/>
                  </a:ext>
                </a:extLst>
              </a:tr>
              <a:tr h="267250">
                <a:tc>
                  <a:txBody>
                    <a:bodyPr/>
                    <a:lstStyle/>
                    <a:p>
                      <a:pPr marL="0" marR="0" lvl="0" indent="0" algn="l" rtl="0">
                        <a:lnSpc>
                          <a:spcPct val="100000"/>
                        </a:lnSpc>
                        <a:spcBef>
                          <a:spcPts val="0"/>
                        </a:spcBef>
                        <a:spcAft>
                          <a:spcPts val="0"/>
                        </a:spcAft>
                        <a:buNone/>
                      </a:pPr>
                      <a:r>
                        <a:rPr lang="en-US" sz="1400" u="none" strike="noStrike" cap="none">
                          <a:latin typeface="Times New Roman"/>
                          <a:ea typeface="Times New Roman"/>
                          <a:cs typeface="Times New Roman"/>
                          <a:sym typeface="Times New Roman"/>
                        </a:rPr>
                        <a:t>Less complex</a:t>
                      </a:r>
                      <a:endParaRPr sz="1400" u="none" strike="noStrike" cap="none">
                        <a:latin typeface="Times New Roman"/>
                        <a:ea typeface="Times New Roman"/>
                        <a:cs typeface="Times New Roman"/>
                        <a:sym typeface="Times New Roman"/>
                      </a:endParaRPr>
                    </a:p>
                  </a:txBody>
                  <a:tcPr marL="91450" marR="91450" marT="45725" marB="45725"/>
                </a:tc>
                <a:tc>
                  <a:txBody>
                    <a:bodyPr/>
                    <a:lstStyle/>
                    <a:p>
                      <a:pPr marL="0" marR="0" lvl="0" indent="0" algn="l" rtl="0">
                        <a:lnSpc>
                          <a:spcPct val="100000"/>
                        </a:lnSpc>
                        <a:spcBef>
                          <a:spcPts val="0"/>
                        </a:spcBef>
                        <a:spcAft>
                          <a:spcPts val="0"/>
                        </a:spcAft>
                        <a:buNone/>
                      </a:pPr>
                      <a:r>
                        <a:rPr lang="en-US" sz="1400" u="none" strike="noStrike" cap="none">
                          <a:latin typeface="Times New Roman"/>
                          <a:ea typeface="Times New Roman"/>
                          <a:cs typeface="Times New Roman"/>
                          <a:sym typeface="Times New Roman"/>
                        </a:rPr>
                        <a:t>Not a secure </a:t>
                      </a:r>
                      <a:endParaRPr sz="1400" u="none" strike="noStrike" cap="none">
                        <a:latin typeface="Times New Roman"/>
                        <a:ea typeface="Times New Roman"/>
                        <a:cs typeface="Times New Roman"/>
                        <a:sym typeface="Times New Roman"/>
                      </a:endParaRPr>
                    </a:p>
                  </a:txBody>
                  <a:tcPr marL="91450" marR="91450" marT="45725" marB="45725"/>
                </a:tc>
                <a:extLst>
                  <a:ext uri="{0D108BD9-81ED-4DB2-BD59-A6C34878D82A}">
                    <a16:rowId xmlns:a16="http://schemas.microsoft.com/office/drawing/2014/main" val="10002"/>
                  </a:ext>
                </a:extLst>
              </a:tr>
              <a:tr h="421475">
                <a:tc>
                  <a:txBody>
                    <a:bodyPr/>
                    <a:lstStyle/>
                    <a:p>
                      <a:pPr marL="0" marR="0" lvl="0" indent="0" algn="l" rtl="0">
                        <a:lnSpc>
                          <a:spcPct val="100000"/>
                        </a:lnSpc>
                        <a:spcBef>
                          <a:spcPts val="0"/>
                        </a:spcBef>
                        <a:spcAft>
                          <a:spcPts val="0"/>
                        </a:spcAft>
                        <a:buNone/>
                      </a:pPr>
                      <a:r>
                        <a:rPr lang="en-US" sz="1400" u="none" strike="noStrike" cap="none">
                          <a:latin typeface="Times New Roman"/>
                          <a:ea typeface="Times New Roman"/>
                          <a:cs typeface="Times New Roman"/>
                          <a:sym typeface="Times New Roman"/>
                        </a:rPr>
                        <a:t>Lower cost as network devices and dedicated servers are not essential </a:t>
                      </a:r>
                      <a:endParaRPr sz="1400" u="none" strike="noStrike" cap="none">
                        <a:latin typeface="Times New Roman"/>
                        <a:ea typeface="Times New Roman"/>
                        <a:cs typeface="Times New Roman"/>
                        <a:sym typeface="Times New Roman"/>
                      </a:endParaRPr>
                    </a:p>
                  </a:txBody>
                  <a:tcPr marL="91450" marR="91450" marT="45725" marB="45725"/>
                </a:tc>
                <a:tc>
                  <a:txBody>
                    <a:bodyPr/>
                    <a:lstStyle/>
                    <a:p>
                      <a:pPr marL="0" marR="0" lvl="0" indent="0" algn="l" rtl="0">
                        <a:lnSpc>
                          <a:spcPct val="100000"/>
                        </a:lnSpc>
                        <a:spcBef>
                          <a:spcPts val="0"/>
                        </a:spcBef>
                        <a:spcAft>
                          <a:spcPts val="0"/>
                        </a:spcAft>
                        <a:buNone/>
                      </a:pPr>
                      <a:r>
                        <a:rPr lang="en-US" sz="1400" u="none" strike="noStrike" cap="none">
                          <a:latin typeface="Times New Roman"/>
                          <a:ea typeface="Times New Roman"/>
                          <a:cs typeface="Times New Roman"/>
                          <a:sym typeface="Times New Roman"/>
                        </a:rPr>
                        <a:t>Not scalable </a:t>
                      </a:r>
                      <a:endParaRPr sz="1400" u="none" strike="noStrike" cap="none">
                        <a:latin typeface="Times New Roman"/>
                        <a:ea typeface="Times New Roman"/>
                        <a:cs typeface="Times New Roman"/>
                        <a:sym typeface="Times New Roman"/>
                      </a:endParaRPr>
                    </a:p>
                  </a:txBody>
                  <a:tcPr marL="91450" marR="91450" marT="45725" marB="45725"/>
                </a:tc>
                <a:extLst>
                  <a:ext uri="{0D108BD9-81ED-4DB2-BD59-A6C34878D82A}">
                    <a16:rowId xmlns:a16="http://schemas.microsoft.com/office/drawing/2014/main" val="10003"/>
                  </a:ext>
                </a:extLst>
              </a:tr>
              <a:tr h="421475">
                <a:tc>
                  <a:txBody>
                    <a:bodyPr/>
                    <a:lstStyle/>
                    <a:p>
                      <a:pPr marL="0" marR="0" lvl="0" indent="0" algn="l" rtl="0">
                        <a:lnSpc>
                          <a:spcPct val="100000"/>
                        </a:lnSpc>
                        <a:spcBef>
                          <a:spcPts val="0"/>
                        </a:spcBef>
                        <a:spcAft>
                          <a:spcPts val="0"/>
                        </a:spcAft>
                        <a:buNone/>
                      </a:pPr>
                      <a:r>
                        <a:rPr lang="en-US" sz="1400" u="none" strike="noStrike" cap="none">
                          <a:latin typeface="Times New Roman"/>
                          <a:ea typeface="Times New Roman"/>
                          <a:cs typeface="Times New Roman"/>
                          <a:sym typeface="Times New Roman"/>
                        </a:rPr>
                        <a:t>Used for a simple task like transfer files and sharing printers</a:t>
                      </a:r>
                      <a:endParaRPr sz="1400" u="none" strike="noStrike" cap="none">
                        <a:latin typeface="Times New Roman"/>
                        <a:ea typeface="Times New Roman"/>
                        <a:cs typeface="Times New Roman"/>
                        <a:sym typeface="Times New Roman"/>
                      </a:endParaRPr>
                    </a:p>
                  </a:txBody>
                  <a:tcPr marL="91450" marR="91450" marT="45725" marB="45725"/>
                </a:tc>
                <a:tc>
                  <a:txBody>
                    <a:bodyPr/>
                    <a:lstStyle/>
                    <a:p>
                      <a:pPr marL="0" marR="0" lvl="0" indent="0" algn="l" rtl="0">
                        <a:lnSpc>
                          <a:spcPct val="100000"/>
                        </a:lnSpc>
                        <a:spcBef>
                          <a:spcPts val="0"/>
                        </a:spcBef>
                        <a:spcAft>
                          <a:spcPts val="0"/>
                        </a:spcAft>
                        <a:buNone/>
                      </a:pPr>
                      <a:r>
                        <a:rPr lang="en-US" sz="1400" u="none" strike="noStrike" cap="none">
                          <a:latin typeface="Times New Roman"/>
                          <a:ea typeface="Times New Roman"/>
                          <a:cs typeface="Times New Roman"/>
                          <a:sym typeface="Times New Roman"/>
                        </a:rPr>
                        <a:t>All devices may act as both clients and servers which can slow their performance.</a:t>
                      </a:r>
                      <a:endParaRPr sz="1400" u="none" strike="noStrike" cap="none">
                        <a:latin typeface="Times New Roman"/>
                        <a:ea typeface="Times New Roman"/>
                        <a:cs typeface="Times New Roman"/>
                        <a:sym typeface="Times New Roman"/>
                      </a:endParaRPr>
                    </a:p>
                  </a:txBody>
                  <a:tcPr marL="91450" marR="91450" marT="45725" marB="45725"/>
                </a:tc>
                <a:extLst>
                  <a:ext uri="{0D108BD9-81ED-4DB2-BD59-A6C34878D82A}">
                    <a16:rowId xmlns:a16="http://schemas.microsoft.com/office/drawing/2014/main" val="10004"/>
                  </a:ext>
                </a:extLst>
              </a:tr>
            </a:tbl>
          </a:graphicData>
        </a:graphic>
      </p:graphicFrame>
      <p:sp>
        <p:nvSpPr>
          <p:cNvPr id="135" name="Google Shape;135;p44"/>
          <p:cNvSpPr txBox="1"/>
          <p:nvPr/>
        </p:nvSpPr>
        <p:spPr>
          <a:xfrm>
            <a:off x="1754175" y="4010117"/>
            <a:ext cx="4261103"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600" b="1" i="0" u="none" strike="noStrike" cap="none">
                <a:solidFill>
                  <a:srgbClr val="000000"/>
                </a:solidFill>
                <a:latin typeface="Times New Roman"/>
                <a:ea typeface="Times New Roman"/>
                <a:cs typeface="Times New Roman"/>
                <a:sym typeface="Times New Roman"/>
              </a:rPr>
              <a:t>Figure 3</a:t>
            </a:r>
            <a:r>
              <a:rPr lang="en-US" sz="1600" b="0" i="0" u="none" strike="noStrike" cap="none">
                <a:solidFill>
                  <a:srgbClr val="000000"/>
                </a:solidFill>
                <a:latin typeface="Times New Roman"/>
                <a:ea typeface="Times New Roman"/>
                <a:cs typeface="Times New Roman"/>
                <a:sym typeface="Times New Roman"/>
              </a:rPr>
              <a:t> Shows the peer-to-peer communication</a:t>
            </a:r>
            <a:r>
              <a:rPr lang="en-US" sz="1400" b="0" i="0" u="none" strike="noStrike" cap="none">
                <a:solidFill>
                  <a:srgbClr val="000000"/>
                </a:solidFill>
                <a:latin typeface="Arial"/>
                <a:ea typeface="Arial"/>
                <a:cs typeface="Arial"/>
                <a:sym typeface="Arial"/>
              </a:rPr>
              <a:t>.</a:t>
            </a:r>
            <a:endParaRPr/>
          </a:p>
        </p:txBody>
      </p:sp>
      <p:sp>
        <p:nvSpPr>
          <p:cNvPr id="136" name="Google Shape;136;p44"/>
          <p:cNvSpPr txBox="1"/>
          <p:nvPr/>
        </p:nvSpPr>
        <p:spPr>
          <a:xfrm>
            <a:off x="1233022" y="4473832"/>
            <a:ext cx="5436104"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1" i="0" u="none" strike="noStrike" cap="none">
                <a:solidFill>
                  <a:srgbClr val="000000"/>
                </a:solidFill>
                <a:latin typeface="Times New Roman"/>
                <a:ea typeface="Times New Roman"/>
                <a:cs typeface="Times New Roman"/>
                <a:sym typeface="Times New Roman"/>
              </a:rPr>
              <a:t>Table 1 </a:t>
            </a:r>
            <a:r>
              <a:rPr lang="en-US" sz="1400" b="0" i="0" u="none" strike="noStrike" cap="none">
                <a:solidFill>
                  <a:srgbClr val="000000"/>
                </a:solidFill>
                <a:latin typeface="Times New Roman"/>
                <a:ea typeface="Times New Roman"/>
                <a:cs typeface="Times New Roman"/>
                <a:sym typeface="Times New Roman"/>
              </a:rPr>
              <a:t>Shows the advantages and disadvantages of a Peer-to-Peer setup.</a:t>
            </a:r>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45"/>
          <p:cNvSpPr txBox="1">
            <a:spLocks noGrp="1"/>
          </p:cNvSpPr>
          <p:nvPr>
            <p:ph type="title"/>
          </p:nvPr>
        </p:nvSpPr>
        <p:spPr>
          <a:xfrm>
            <a:off x="0" y="0"/>
            <a:ext cx="5486040" cy="91404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Clr>
                <a:schemeClr val="dk1"/>
              </a:buClr>
              <a:buSzPts val="1800"/>
              <a:buNone/>
            </a:pPr>
            <a:r>
              <a:rPr lang="en-US" b="1" i="0">
                <a:solidFill>
                  <a:schemeClr val="dk1"/>
                </a:solidFill>
                <a:latin typeface="Times New Roman"/>
                <a:ea typeface="Times New Roman"/>
                <a:cs typeface="Times New Roman"/>
                <a:sym typeface="Times New Roman"/>
              </a:rPr>
              <a:t>Network Components</a:t>
            </a:r>
            <a:endParaRPr/>
          </a:p>
        </p:txBody>
      </p:sp>
      <p:sp>
        <p:nvSpPr>
          <p:cNvPr id="142" name="Google Shape;142;p45"/>
          <p:cNvSpPr txBox="1">
            <a:spLocks noGrp="1"/>
          </p:cNvSpPr>
          <p:nvPr>
            <p:ph type="body" idx="1"/>
          </p:nvPr>
        </p:nvSpPr>
        <p:spPr>
          <a:xfrm>
            <a:off x="300626" y="1148567"/>
            <a:ext cx="8693062" cy="5615487"/>
          </a:xfrm>
          <a:prstGeom prst="rect">
            <a:avLst/>
          </a:prstGeom>
          <a:noFill/>
          <a:ln>
            <a:noFill/>
          </a:ln>
        </p:spPr>
        <p:txBody>
          <a:bodyPr spcFirstLastPara="1" wrap="square" lIns="0" tIns="0" rIns="0" bIns="0" anchor="t" anchorCtr="0">
            <a:normAutofit fontScale="92500" lnSpcReduction="10000"/>
          </a:bodyPr>
          <a:lstStyle/>
          <a:p>
            <a:pPr marL="114300" lvl="0" indent="0" algn="l" rtl="0">
              <a:lnSpc>
                <a:spcPct val="90000"/>
              </a:lnSpc>
              <a:spcBef>
                <a:spcPts val="1000"/>
              </a:spcBef>
              <a:spcAft>
                <a:spcPts val="0"/>
              </a:spcAft>
              <a:buSzPct val="108108"/>
              <a:buNone/>
            </a:pPr>
            <a:r>
              <a:rPr lang="en-US" sz="1800" b="1">
                <a:latin typeface="Times New Roman"/>
                <a:ea typeface="Times New Roman"/>
                <a:cs typeface="Times New Roman"/>
                <a:sym typeface="Times New Roman"/>
              </a:rPr>
              <a:t>3 End devices</a:t>
            </a:r>
            <a:endParaRPr/>
          </a:p>
          <a:p>
            <a:pPr marL="114300" lvl="0" indent="0" algn="just" rtl="0">
              <a:lnSpc>
                <a:spcPct val="90000"/>
              </a:lnSpc>
              <a:spcBef>
                <a:spcPts val="1000"/>
              </a:spcBef>
              <a:spcAft>
                <a:spcPts val="0"/>
              </a:spcAft>
              <a:buSzPct val="108108"/>
              <a:buNone/>
            </a:pPr>
            <a:r>
              <a:rPr lang="en-US" sz="1800" i="0">
                <a:solidFill>
                  <a:schemeClr val="dk1"/>
                </a:solidFill>
                <a:highlight>
                  <a:srgbClr val="FFFFFF"/>
                </a:highlight>
                <a:latin typeface="Times New Roman"/>
                <a:ea typeface="Times New Roman"/>
                <a:cs typeface="Times New Roman"/>
                <a:sym typeface="Times New Roman"/>
              </a:rPr>
              <a:t>The network devices</a:t>
            </a:r>
            <a:r>
              <a:rPr lang="en-US" sz="1800" b="0" i="0">
                <a:solidFill>
                  <a:schemeClr val="dk1"/>
                </a:solidFill>
                <a:highlight>
                  <a:srgbClr val="FFFFFF"/>
                </a:highlight>
                <a:latin typeface="Times New Roman"/>
                <a:ea typeface="Times New Roman"/>
                <a:cs typeface="Times New Roman"/>
                <a:sym typeface="Times New Roman"/>
              </a:rPr>
              <a:t> that people are most familiar with are end devices. To distinguish one end device from another, each end device on a network has an address. When an end device initiates communication, it uses the address of the destination end device to specify where to deliver the message. An end device is either the source or destination of a message transmitted over the network.</a:t>
            </a:r>
            <a:endParaRPr/>
          </a:p>
          <a:p>
            <a:pPr marL="114300" lvl="0" indent="0" algn="just" rtl="0">
              <a:lnSpc>
                <a:spcPct val="90000"/>
              </a:lnSpc>
              <a:spcBef>
                <a:spcPts val="1000"/>
              </a:spcBef>
              <a:spcAft>
                <a:spcPts val="0"/>
              </a:spcAft>
              <a:buSzPct val="121621"/>
              <a:buNone/>
            </a:pPr>
            <a:endParaRPr b="0" i="0">
              <a:solidFill>
                <a:schemeClr val="dk1"/>
              </a:solidFill>
              <a:highlight>
                <a:srgbClr val="FFFFFF"/>
              </a:highlight>
              <a:latin typeface="Arial"/>
              <a:ea typeface="Arial"/>
              <a:cs typeface="Arial"/>
              <a:sym typeface="Arial"/>
            </a:endParaRPr>
          </a:p>
          <a:p>
            <a:pPr marL="114300" lvl="0" indent="0" algn="just" rtl="0">
              <a:lnSpc>
                <a:spcPct val="90000"/>
              </a:lnSpc>
              <a:spcBef>
                <a:spcPts val="1000"/>
              </a:spcBef>
              <a:spcAft>
                <a:spcPts val="0"/>
              </a:spcAft>
              <a:buSzPct val="121621"/>
              <a:buNone/>
            </a:pPr>
            <a:endParaRPr>
              <a:solidFill>
                <a:schemeClr val="dk1"/>
              </a:solidFill>
              <a:highlight>
                <a:srgbClr val="FFFFFF"/>
              </a:highlight>
              <a:latin typeface="Arial"/>
              <a:ea typeface="Arial"/>
              <a:cs typeface="Arial"/>
              <a:sym typeface="Arial"/>
            </a:endParaRPr>
          </a:p>
          <a:p>
            <a:pPr marL="114300" lvl="0" indent="0" algn="just" rtl="0">
              <a:lnSpc>
                <a:spcPct val="90000"/>
              </a:lnSpc>
              <a:spcBef>
                <a:spcPts val="1000"/>
              </a:spcBef>
              <a:spcAft>
                <a:spcPts val="0"/>
              </a:spcAft>
              <a:buSzPct val="121621"/>
              <a:buNone/>
            </a:pPr>
            <a:endParaRPr/>
          </a:p>
          <a:p>
            <a:pPr marL="457200" lvl="0" indent="-228600" algn="l" rtl="0">
              <a:lnSpc>
                <a:spcPct val="90000"/>
              </a:lnSpc>
              <a:spcBef>
                <a:spcPts val="1000"/>
              </a:spcBef>
              <a:spcAft>
                <a:spcPts val="0"/>
              </a:spcAft>
              <a:buClr>
                <a:schemeClr val="dk1"/>
              </a:buClr>
              <a:buSzPct val="121621"/>
              <a:buNone/>
            </a:pPr>
            <a:endParaRPr/>
          </a:p>
          <a:p>
            <a:pPr marL="457200" lvl="0" indent="-228600" algn="l" rtl="0">
              <a:lnSpc>
                <a:spcPct val="90000"/>
              </a:lnSpc>
              <a:spcBef>
                <a:spcPts val="1000"/>
              </a:spcBef>
              <a:spcAft>
                <a:spcPts val="0"/>
              </a:spcAft>
              <a:buClr>
                <a:schemeClr val="dk1"/>
              </a:buClr>
              <a:buSzPct val="121621"/>
              <a:buNone/>
            </a:pPr>
            <a:endParaRPr/>
          </a:p>
          <a:p>
            <a:pPr marL="457200" lvl="0" indent="-228600" algn="l" rtl="0">
              <a:lnSpc>
                <a:spcPct val="90000"/>
              </a:lnSpc>
              <a:spcBef>
                <a:spcPts val="1000"/>
              </a:spcBef>
              <a:spcAft>
                <a:spcPts val="0"/>
              </a:spcAft>
              <a:buClr>
                <a:schemeClr val="dk1"/>
              </a:buClr>
              <a:buSzPct val="121621"/>
              <a:buNone/>
            </a:pPr>
            <a:endParaRPr/>
          </a:p>
          <a:p>
            <a:pPr marL="114300" lvl="0" indent="0" algn="l" rtl="0">
              <a:lnSpc>
                <a:spcPct val="90000"/>
              </a:lnSpc>
              <a:spcBef>
                <a:spcPts val="1000"/>
              </a:spcBef>
              <a:spcAft>
                <a:spcPts val="0"/>
              </a:spcAft>
              <a:buSzPct val="121621"/>
              <a:buNone/>
            </a:pPr>
            <a:endParaRPr/>
          </a:p>
          <a:p>
            <a:pPr marL="114300" lvl="0" indent="0" algn="l" rtl="0">
              <a:lnSpc>
                <a:spcPct val="90000"/>
              </a:lnSpc>
              <a:spcBef>
                <a:spcPts val="1000"/>
              </a:spcBef>
              <a:spcAft>
                <a:spcPts val="0"/>
              </a:spcAft>
              <a:buSzPct val="121621"/>
              <a:buNone/>
            </a:pPr>
            <a:endParaRPr/>
          </a:p>
          <a:p>
            <a:pPr marL="114300" lvl="0" indent="0" algn="l" rtl="0">
              <a:lnSpc>
                <a:spcPct val="90000"/>
              </a:lnSpc>
              <a:spcBef>
                <a:spcPts val="1000"/>
              </a:spcBef>
              <a:spcAft>
                <a:spcPts val="0"/>
              </a:spcAft>
              <a:buSzPct val="121621"/>
              <a:buNone/>
            </a:pPr>
            <a:endParaRPr>
              <a:latin typeface="Times New Roman"/>
              <a:ea typeface="Times New Roman"/>
              <a:cs typeface="Times New Roman"/>
              <a:sym typeface="Times New Roman"/>
            </a:endParaRPr>
          </a:p>
          <a:p>
            <a:pPr marL="114300" lvl="0" indent="0" algn="l" rtl="0">
              <a:lnSpc>
                <a:spcPct val="90000"/>
              </a:lnSpc>
              <a:spcBef>
                <a:spcPts val="1000"/>
              </a:spcBef>
              <a:spcAft>
                <a:spcPts val="0"/>
              </a:spcAft>
              <a:buSzPct val="121621"/>
              <a:buNone/>
            </a:pPr>
            <a:endParaRPr>
              <a:latin typeface="Times New Roman"/>
              <a:ea typeface="Times New Roman"/>
              <a:cs typeface="Times New Roman"/>
              <a:sym typeface="Times New Roman"/>
            </a:endParaRPr>
          </a:p>
          <a:p>
            <a:pPr marL="114300" lvl="0" indent="0" algn="l" rtl="0">
              <a:lnSpc>
                <a:spcPct val="90000"/>
              </a:lnSpc>
              <a:spcBef>
                <a:spcPts val="1000"/>
              </a:spcBef>
              <a:spcAft>
                <a:spcPts val="0"/>
              </a:spcAft>
              <a:buSzPct val="121621"/>
              <a:buNone/>
            </a:pPr>
            <a:r>
              <a:rPr lang="en-US" b="1">
                <a:latin typeface="Times New Roman"/>
                <a:ea typeface="Times New Roman"/>
                <a:cs typeface="Times New Roman"/>
                <a:sym typeface="Times New Roman"/>
              </a:rPr>
              <a:t>Figure 4</a:t>
            </a:r>
            <a:r>
              <a:rPr lang="en-US">
                <a:latin typeface="Times New Roman"/>
                <a:ea typeface="Times New Roman"/>
                <a:cs typeface="Times New Roman"/>
                <a:sym typeface="Times New Roman"/>
              </a:rPr>
              <a:t>  shows end devices communication </a:t>
            </a:r>
            <a:endParaRPr/>
          </a:p>
          <a:p>
            <a:pPr marL="114300" lvl="0" indent="0" algn="l" rtl="0">
              <a:lnSpc>
                <a:spcPct val="90000"/>
              </a:lnSpc>
              <a:spcBef>
                <a:spcPts val="1000"/>
              </a:spcBef>
              <a:spcAft>
                <a:spcPts val="0"/>
              </a:spcAft>
              <a:buSzPct val="121621"/>
              <a:buNone/>
            </a:pPr>
            <a:r>
              <a:rPr lang="en-US">
                <a:latin typeface="Times New Roman"/>
                <a:ea typeface="Times New Roman"/>
                <a:cs typeface="Times New Roman"/>
                <a:sym typeface="Times New Roman"/>
              </a:rPr>
              <a:t>Data originates from the end device, flows through the network, and reaches an end device.</a:t>
            </a:r>
            <a:endParaRPr/>
          </a:p>
        </p:txBody>
      </p:sp>
      <p:grpSp>
        <p:nvGrpSpPr>
          <p:cNvPr id="143" name="Google Shape;143;p45"/>
          <p:cNvGrpSpPr/>
          <p:nvPr/>
        </p:nvGrpSpPr>
        <p:grpSpPr>
          <a:xfrm>
            <a:off x="1456206" y="2908886"/>
            <a:ext cx="7073660" cy="3148696"/>
            <a:chOff x="1255463" y="2878524"/>
            <a:chExt cx="5918080" cy="2539706"/>
          </a:xfrm>
        </p:grpSpPr>
        <p:pic>
          <p:nvPicPr>
            <p:cNvPr id="144" name="Google Shape;144;p45"/>
            <p:cNvPicPr preferRelativeResize="0"/>
            <p:nvPr/>
          </p:nvPicPr>
          <p:blipFill rotWithShape="1">
            <a:blip r:embed="rId3">
              <a:alphaModFix/>
            </a:blip>
            <a:srcRect/>
            <a:stretch/>
          </p:blipFill>
          <p:spPr>
            <a:xfrm>
              <a:off x="2207109" y="2878524"/>
              <a:ext cx="4014788" cy="2539706"/>
            </a:xfrm>
            <a:prstGeom prst="rect">
              <a:avLst/>
            </a:prstGeom>
            <a:noFill/>
            <a:ln>
              <a:noFill/>
            </a:ln>
          </p:spPr>
        </p:pic>
        <p:sp>
          <p:nvSpPr>
            <p:cNvPr id="145" name="Google Shape;145;p45"/>
            <p:cNvSpPr txBox="1"/>
            <p:nvPr/>
          </p:nvSpPr>
          <p:spPr>
            <a:xfrm>
              <a:off x="2743020" y="4452731"/>
              <a:ext cx="53412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LAN</a:t>
              </a:r>
              <a:endParaRPr sz="1400" b="0" i="0" u="none" strike="noStrike" cap="none">
                <a:solidFill>
                  <a:srgbClr val="000000"/>
                </a:solidFill>
                <a:latin typeface="Arial"/>
                <a:ea typeface="Arial"/>
                <a:cs typeface="Arial"/>
                <a:sym typeface="Arial"/>
              </a:endParaRPr>
            </a:p>
          </p:txBody>
        </p:sp>
        <p:sp>
          <p:nvSpPr>
            <p:cNvPr id="146" name="Google Shape;146;p45"/>
            <p:cNvSpPr txBox="1"/>
            <p:nvPr/>
          </p:nvSpPr>
          <p:spPr>
            <a:xfrm>
              <a:off x="1255463" y="3578416"/>
              <a:ext cx="112082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End device </a:t>
              </a:r>
              <a:endParaRPr sz="1400" b="0" i="0" u="none" strike="noStrike" cap="none">
                <a:solidFill>
                  <a:srgbClr val="000000"/>
                </a:solidFill>
                <a:latin typeface="Arial"/>
                <a:ea typeface="Arial"/>
                <a:cs typeface="Arial"/>
                <a:sym typeface="Arial"/>
              </a:endParaRPr>
            </a:p>
          </p:txBody>
        </p:sp>
        <p:sp>
          <p:nvSpPr>
            <p:cNvPr id="147" name="Google Shape;147;p45"/>
            <p:cNvSpPr txBox="1"/>
            <p:nvPr/>
          </p:nvSpPr>
          <p:spPr>
            <a:xfrm>
              <a:off x="6052723" y="4148377"/>
              <a:ext cx="112082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End device </a:t>
              </a:r>
              <a:endParaRPr sz="1400" b="0" i="0" u="none" strike="noStrike" cap="none">
                <a:solidFill>
                  <a:srgbClr val="000000"/>
                </a:solidFill>
                <a:latin typeface="Arial"/>
                <a:ea typeface="Arial"/>
                <a:cs typeface="Arial"/>
                <a:sym typeface="Arial"/>
              </a:endParaRPr>
            </a:p>
          </p:txBody>
        </p:sp>
        <p:sp>
          <p:nvSpPr>
            <p:cNvPr id="148" name="Google Shape;148;p45"/>
            <p:cNvSpPr txBox="1"/>
            <p:nvPr/>
          </p:nvSpPr>
          <p:spPr>
            <a:xfrm>
              <a:off x="3630048" y="4750233"/>
              <a:ext cx="116891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Internetwork</a:t>
              </a:r>
              <a:endParaRPr sz="1400" b="0" i="0" u="none" strike="noStrike" cap="none">
                <a:solidFill>
                  <a:srgbClr val="000000"/>
                </a:solidFill>
                <a:latin typeface="Arial"/>
                <a:ea typeface="Arial"/>
                <a:cs typeface="Arial"/>
                <a:sym typeface="Arial"/>
              </a:endParaRPr>
            </a:p>
          </p:txBody>
        </p:sp>
        <p:sp>
          <p:nvSpPr>
            <p:cNvPr id="149" name="Google Shape;149;p45"/>
            <p:cNvSpPr txBox="1"/>
            <p:nvPr/>
          </p:nvSpPr>
          <p:spPr>
            <a:xfrm>
              <a:off x="5243367" y="4945703"/>
              <a:ext cx="53412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LAN</a:t>
              </a: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46"/>
          <p:cNvSpPr txBox="1">
            <a:spLocks noGrp="1"/>
          </p:cNvSpPr>
          <p:nvPr>
            <p:ph type="title"/>
          </p:nvPr>
        </p:nvSpPr>
        <p:spPr>
          <a:xfrm>
            <a:off x="0" y="0"/>
            <a:ext cx="5486040" cy="91404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Clr>
                <a:schemeClr val="dk1"/>
              </a:buClr>
              <a:buSzPts val="1800"/>
              <a:buNone/>
            </a:pPr>
            <a:r>
              <a:rPr lang="en-US" b="1" i="0">
                <a:solidFill>
                  <a:schemeClr val="dk1"/>
                </a:solidFill>
                <a:latin typeface="Times New Roman"/>
                <a:ea typeface="Times New Roman"/>
                <a:cs typeface="Times New Roman"/>
                <a:sym typeface="Times New Roman"/>
              </a:rPr>
              <a:t>Network Components</a:t>
            </a:r>
            <a:endParaRPr b="1"/>
          </a:p>
        </p:txBody>
      </p:sp>
      <p:sp>
        <p:nvSpPr>
          <p:cNvPr id="155" name="Google Shape;155;p46"/>
          <p:cNvSpPr txBox="1">
            <a:spLocks noGrp="1"/>
          </p:cNvSpPr>
          <p:nvPr>
            <p:ph type="body" idx="1"/>
          </p:nvPr>
        </p:nvSpPr>
        <p:spPr>
          <a:xfrm>
            <a:off x="318053" y="978548"/>
            <a:ext cx="8229240" cy="3240584"/>
          </a:xfrm>
          <a:prstGeom prst="rect">
            <a:avLst/>
          </a:prstGeom>
          <a:noFill/>
          <a:ln>
            <a:noFill/>
          </a:ln>
        </p:spPr>
        <p:txBody>
          <a:bodyPr spcFirstLastPara="1" wrap="square" lIns="0" tIns="0" rIns="0" bIns="0" anchor="t" anchorCtr="0">
            <a:normAutofit fontScale="25000" lnSpcReduction="20000"/>
          </a:bodyPr>
          <a:lstStyle/>
          <a:p>
            <a:pPr marL="114300" lvl="0" indent="0" algn="l" rtl="0">
              <a:lnSpc>
                <a:spcPct val="90000"/>
              </a:lnSpc>
              <a:spcBef>
                <a:spcPts val="1000"/>
              </a:spcBef>
              <a:spcAft>
                <a:spcPts val="0"/>
              </a:spcAft>
              <a:buSzPct val="100000"/>
              <a:buNone/>
            </a:pPr>
            <a:r>
              <a:rPr lang="en-US" sz="7200" b="1" dirty="0">
                <a:latin typeface="Times New Roman"/>
                <a:ea typeface="Times New Roman"/>
                <a:cs typeface="Times New Roman"/>
                <a:sym typeface="Times New Roman"/>
              </a:rPr>
              <a:t>4 Intermediary devices</a:t>
            </a:r>
            <a:endParaRPr dirty="0"/>
          </a:p>
          <a:p>
            <a:pPr marL="114300" lvl="0" indent="0" algn="just" rtl="0">
              <a:lnSpc>
                <a:spcPct val="90000"/>
              </a:lnSpc>
              <a:spcBef>
                <a:spcPts val="1000"/>
              </a:spcBef>
              <a:spcAft>
                <a:spcPts val="0"/>
              </a:spcAft>
              <a:buSzPct val="112500"/>
              <a:buNone/>
            </a:pPr>
            <a:r>
              <a:rPr lang="en-US" sz="6400" b="0" i="0" dirty="0">
                <a:solidFill>
                  <a:schemeClr val="dk1"/>
                </a:solidFill>
                <a:highlight>
                  <a:srgbClr val="FFFFFF"/>
                </a:highlight>
                <a:latin typeface="Times New Roman"/>
                <a:ea typeface="Times New Roman"/>
                <a:cs typeface="Times New Roman"/>
                <a:sym typeface="Times New Roman"/>
              </a:rPr>
              <a:t>Intermediary devices connect the individual end devices to the network. They can connect multiple individual networks to form an internetwork. These intermediary devices provide connectivity and ensure that data flows across the network. Intermediary devices use the destination end device address, in conjunction with information about the network interconnections, to determine the path that messages should take through the network. Examples of the more common intermediary devices and a list of functions are shown in the figure.</a:t>
            </a:r>
            <a:endParaRPr dirty="0"/>
          </a:p>
          <a:p>
            <a:pPr marL="114300" lvl="0" indent="0" algn="l" rtl="0">
              <a:lnSpc>
                <a:spcPct val="90000"/>
              </a:lnSpc>
              <a:spcBef>
                <a:spcPts val="1000"/>
              </a:spcBef>
              <a:spcAft>
                <a:spcPts val="0"/>
              </a:spcAft>
              <a:buSzPct val="100000"/>
              <a:buNone/>
            </a:pPr>
            <a:endParaRPr sz="7200" dirty="0">
              <a:latin typeface="Times New Roman"/>
              <a:ea typeface="Times New Roman"/>
              <a:cs typeface="Times New Roman"/>
              <a:sym typeface="Times New Roman"/>
            </a:endParaRPr>
          </a:p>
          <a:p>
            <a:pPr marL="457200" lvl="0" indent="-228600" algn="l" rtl="0">
              <a:lnSpc>
                <a:spcPct val="90000"/>
              </a:lnSpc>
              <a:spcBef>
                <a:spcPts val="1000"/>
              </a:spcBef>
              <a:spcAft>
                <a:spcPts val="0"/>
              </a:spcAft>
              <a:buClr>
                <a:schemeClr val="dk1"/>
              </a:buClr>
              <a:buSzPct val="100000"/>
              <a:buNone/>
            </a:pPr>
            <a:endParaRPr sz="7200" dirty="0">
              <a:latin typeface="Times New Roman"/>
              <a:ea typeface="Times New Roman"/>
              <a:cs typeface="Times New Roman"/>
              <a:sym typeface="Times New Roman"/>
            </a:endParaRPr>
          </a:p>
          <a:p>
            <a:pPr marL="457200" lvl="0" indent="-228600" algn="l" rtl="0">
              <a:lnSpc>
                <a:spcPct val="90000"/>
              </a:lnSpc>
              <a:spcBef>
                <a:spcPts val="1000"/>
              </a:spcBef>
              <a:spcAft>
                <a:spcPts val="0"/>
              </a:spcAft>
              <a:buClr>
                <a:schemeClr val="dk1"/>
              </a:buClr>
              <a:buSzPct val="100000"/>
              <a:buNone/>
            </a:pPr>
            <a:endParaRPr sz="7200" dirty="0">
              <a:latin typeface="Times New Roman"/>
              <a:ea typeface="Times New Roman"/>
              <a:cs typeface="Times New Roman"/>
              <a:sym typeface="Times New Roman"/>
            </a:endParaRPr>
          </a:p>
          <a:p>
            <a:pPr marL="457200" lvl="0" indent="-228600" algn="l" rtl="0">
              <a:lnSpc>
                <a:spcPct val="90000"/>
              </a:lnSpc>
              <a:spcBef>
                <a:spcPts val="1000"/>
              </a:spcBef>
              <a:spcAft>
                <a:spcPts val="0"/>
              </a:spcAft>
              <a:buClr>
                <a:schemeClr val="dk1"/>
              </a:buClr>
              <a:buSzPct val="100000"/>
              <a:buNone/>
            </a:pPr>
            <a:endParaRPr sz="7200" dirty="0">
              <a:latin typeface="Times New Roman"/>
              <a:ea typeface="Times New Roman"/>
              <a:cs typeface="Times New Roman"/>
              <a:sym typeface="Times New Roman"/>
            </a:endParaRPr>
          </a:p>
          <a:p>
            <a:pPr marL="114300" lvl="0" indent="0" algn="l" rtl="0">
              <a:lnSpc>
                <a:spcPct val="90000"/>
              </a:lnSpc>
              <a:spcBef>
                <a:spcPts val="1000"/>
              </a:spcBef>
              <a:spcAft>
                <a:spcPts val="0"/>
              </a:spcAft>
              <a:buSzPct val="100000"/>
              <a:buNone/>
            </a:pPr>
            <a:endParaRPr sz="7200" b="1" dirty="0">
              <a:latin typeface="Times New Roman"/>
              <a:ea typeface="Times New Roman"/>
              <a:cs typeface="Times New Roman"/>
              <a:sym typeface="Times New Roman"/>
            </a:endParaRPr>
          </a:p>
          <a:p>
            <a:pPr marL="114300" lvl="0" indent="0" algn="l" rtl="0">
              <a:lnSpc>
                <a:spcPct val="90000"/>
              </a:lnSpc>
              <a:spcBef>
                <a:spcPts val="1000"/>
              </a:spcBef>
              <a:spcAft>
                <a:spcPts val="0"/>
              </a:spcAft>
              <a:buSzPct val="100000"/>
              <a:buNone/>
            </a:pPr>
            <a:endParaRPr sz="7200" b="1" dirty="0">
              <a:latin typeface="Times New Roman"/>
              <a:ea typeface="Times New Roman"/>
              <a:cs typeface="Times New Roman"/>
              <a:sym typeface="Times New Roman"/>
            </a:endParaRPr>
          </a:p>
          <a:p>
            <a:pPr marL="114300" lvl="0" indent="0" algn="l" rtl="0">
              <a:lnSpc>
                <a:spcPct val="90000"/>
              </a:lnSpc>
              <a:spcBef>
                <a:spcPts val="1000"/>
              </a:spcBef>
              <a:spcAft>
                <a:spcPts val="0"/>
              </a:spcAft>
              <a:buSzPct val="100000"/>
              <a:buNone/>
            </a:pPr>
            <a:endParaRPr sz="7200" b="1" dirty="0">
              <a:latin typeface="Times New Roman"/>
              <a:ea typeface="Times New Roman"/>
              <a:cs typeface="Times New Roman"/>
              <a:sym typeface="Times New Roman"/>
            </a:endParaRPr>
          </a:p>
          <a:p>
            <a:pPr marL="114300" lvl="0" indent="0" algn="l" rtl="0">
              <a:lnSpc>
                <a:spcPct val="90000"/>
              </a:lnSpc>
              <a:spcBef>
                <a:spcPts val="1000"/>
              </a:spcBef>
              <a:spcAft>
                <a:spcPts val="0"/>
              </a:spcAft>
              <a:buSzPct val="100000"/>
              <a:buNone/>
            </a:pPr>
            <a:endParaRPr sz="7200" b="1" dirty="0">
              <a:latin typeface="Times New Roman"/>
              <a:ea typeface="Times New Roman"/>
              <a:cs typeface="Times New Roman"/>
              <a:sym typeface="Times New Roman"/>
            </a:endParaRPr>
          </a:p>
          <a:p>
            <a:pPr marL="114300" lvl="0" indent="0" algn="just" rtl="0">
              <a:lnSpc>
                <a:spcPct val="90000"/>
              </a:lnSpc>
              <a:spcBef>
                <a:spcPts val="1000"/>
              </a:spcBef>
              <a:spcAft>
                <a:spcPts val="0"/>
              </a:spcAft>
              <a:buSzPct val="100000"/>
              <a:buNone/>
            </a:pPr>
            <a:endParaRPr sz="7200" b="1" dirty="0">
              <a:latin typeface="Times New Roman"/>
              <a:ea typeface="Times New Roman"/>
              <a:cs typeface="Times New Roman"/>
              <a:sym typeface="Times New Roman"/>
            </a:endParaRPr>
          </a:p>
          <a:p>
            <a:pPr marL="114300" lvl="0" indent="0" algn="just" rtl="0">
              <a:lnSpc>
                <a:spcPct val="90000"/>
              </a:lnSpc>
              <a:spcBef>
                <a:spcPts val="1000"/>
              </a:spcBef>
              <a:spcAft>
                <a:spcPts val="0"/>
              </a:spcAft>
              <a:buSzPct val="100000"/>
              <a:buNone/>
            </a:pPr>
            <a:r>
              <a:rPr lang="en-US" sz="7200" b="1" dirty="0">
                <a:latin typeface="Times New Roman"/>
                <a:ea typeface="Times New Roman"/>
                <a:cs typeface="Times New Roman"/>
                <a:sym typeface="Times New Roman"/>
              </a:rPr>
              <a:t>Functions: </a:t>
            </a:r>
            <a:r>
              <a:rPr lang="en-US" sz="6400" dirty="0">
                <a:latin typeface="Times New Roman"/>
                <a:ea typeface="Times New Roman"/>
                <a:cs typeface="Times New Roman"/>
                <a:sym typeface="Times New Roman"/>
              </a:rPr>
              <a:t>Regenerates and retransmits communication signals, Maintain information about what pathways exist through the network and internetwork, Notify other devices of errors and communication failures, Direct data along alternate pathways when there is a link failure, Classify and direct messages according to priorities, Permit or deny the flow of data, based on security settings</a:t>
            </a:r>
            <a:endParaRPr dirty="0"/>
          </a:p>
          <a:p>
            <a:pPr marL="114300" lvl="0" indent="0" algn="l" rtl="0">
              <a:lnSpc>
                <a:spcPct val="90000"/>
              </a:lnSpc>
              <a:spcBef>
                <a:spcPts val="1000"/>
              </a:spcBef>
              <a:spcAft>
                <a:spcPts val="0"/>
              </a:spcAft>
              <a:buSzPct val="112500"/>
              <a:buNone/>
            </a:pPr>
            <a:endParaRPr sz="6400" b="1" dirty="0">
              <a:latin typeface="Times New Roman"/>
              <a:ea typeface="Times New Roman"/>
              <a:cs typeface="Times New Roman"/>
              <a:sym typeface="Times New Roman"/>
            </a:endParaRPr>
          </a:p>
          <a:p>
            <a:pPr marL="114300" lvl="0" indent="0" algn="l" rtl="0">
              <a:lnSpc>
                <a:spcPct val="90000"/>
              </a:lnSpc>
              <a:spcBef>
                <a:spcPts val="1000"/>
              </a:spcBef>
              <a:spcAft>
                <a:spcPts val="0"/>
              </a:spcAft>
              <a:buSzPts val="1800"/>
              <a:buNone/>
            </a:pPr>
            <a:endParaRPr dirty="0"/>
          </a:p>
          <a:p>
            <a:pPr marL="457200" lvl="0" indent="-228600" algn="l" rtl="0">
              <a:lnSpc>
                <a:spcPct val="90000"/>
              </a:lnSpc>
              <a:spcBef>
                <a:spcPts val="1000"/>
              </a:spcBef>
              <a:spcAft>
                <a:spcPts val="0"/>
              </a:spcAft>
              <a:buClr>
                <a:schemeClr val="dk1"/>
              </a:buClr>
              <a:buSzPts val="1800"/>
              <a:buNone/>
            </a:pPr>
            <a:endParaRPr dirty="0"/>
          </a:p>
        </p:txBody>
      </p:sp>
      <p:pic>
        <p:nvPicPr>
          <p:cNvPr id="156" name="Google Shape;156;p46"/>
          <p:cNvPicPr preferRelativeResize="0"/>
          <p:nvPr/>
        </p:nvPicPr>
        <p:blipFill rotWithShape="1">
          <a:blip r:embed="rId3">
            <a:alphaModFix/>
          </a:blip>
          <a:srcRect/>
          <a:stretch/>
        </p:blipFill>
        <p:spPr>
          <a:xfrm>
            <a:off x="596708" y="2598840"/>
            <a:ext cx="7950585" cy="2171294"/>
          </a:xfrm>
          <a:prstGeom prst="rect">
            <a:avLst/>
          </a:prstGeom>
          <a:noFill/>
          <a:ln>
            <a:noFill/>
          </a:ln>
        </p:spPr>
      </p:pic>
      <p:sp>
        <p:nvSpPr>
          <p:cNvPr id="157" name="Google Shape;157;p46"/>
          <p:cNvSpPr txBox="1"/>
          <p:nvPr/>
        </p:nvSpPr>
        <p:spPr>
          <a:xfrm>
            <a:off x="1853852" y="4780378"/>
            <a:ext cx="4767652"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600" b="1" i="0" u="none" strike="noStrike" cap="none">
                <a:solidFill>
                  <a:srgbClr val="000000"/>
                </a:solidFill>
                <a:latin typeface="Times New Roman"/>
                <a:ea typeface="Times New Roman"/>
                <a:cs typeface="Times New Roman"/>
                <a:sym typeface="Times New Roman"/>
              </a:rPr>
              <a:t>Figure 5</a:t>
            </a:r>
            <a:r>
              <a:rPr lang="en-US" sz="1400" b="0" i="0" u="none" strike="noStrike" cap="none">
                <a:solidFill>
                  <a:srgbClr val="000000"/>
                </a:solidFill>
                <a:latin typeface="Times New Roman"/>
                <a:ea typeface="Times New Roman"/>
                <a:cs typeface="Times New Roman"/>
                <a:sym typeface="Times New Roman"/>
              </a:rPr>
              <a:t> Shows the Intermediary devices used in the network.</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47"/>
          <p:cNvSpPr txBox="1">
            <a:spLocks noGrp="1"/>
          </p:cNvSpPr>
          <p:nvPr>
            <p:ph type="title"/>
          </p:nvPr>
        </p:nvSpPr>
        <p:spPr>
          <a:xfrm>
            <a:off x="292608" y="0"/>
            <a:ext cx="5486040" cy="91404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Clr>
                <a:schemeClr val="dk1"/>
              </a:buClr>
              <a:buSzPts val="1800"/>
              <a:buNone/>
            </a:pPr>
            <a:r>
              <a:rPr lang="en-US" b="1" i="0" dirty="0">
                <a:solidFill>
                  <a:schemeClr val="dk1"/>
                </a:solidFill>
                <a:latin typeface="Times New Roman"/>
                <a:ea typeface="Times New Roman"/>
                <a:cs typeface="Times New Roman"/>
                <a:sym typeface="Times New Roman"/>
              </a:rPr>
              <a:t>Network Components</a:t>
            </a:r>
            <a:endParaRPr b="1" dirty="0"/>
          </a:p>
        </p:txBody>
      </p:sp>
      <p:sp>
        <p:nvSpPr>
          <p:cNvPr id="163" name="Google Shape;163;p47"/>
          <p:cNvSpPr txBox="1">
            <a:spLocks noGrp="1"/>
          </p:cNvSpPr>
          <p:nvPr>
            <p:ph type="body" idx="1"/>
          </p:nvPr>
        </p:nvSpPr>
        <p:spPr>
          <a:xfrm>
            <a:off x="137160" y="835303"/>
            <a:ext cx="8869680" cy="2465440"/>
          </a:xfrm>
          <a:prstGeom prst="rect">
            <a:avLst/>
          </a:prstGeom>
          <a:noFill/>
          <a:ln>
            <a:noFill/>
          </a:ln>
        </p:spPr>
        <p:txBody>
          <a:bodyPr spcFirstLastPara="1" wrap="square" lIns="0" tIns="0" rIns="0" bIns="0" anchor="t" anchorCtr="0">
            <a:normAutofit lnSpcReduction="10000"/>
          </a:bodyPr>
          <a:lstStyle/>
          <a:p>
            <a:pPr marL="114300" lvl="0" indent="0" algn="just" rtl="0">
              <a:lnSpc>
                <a:spcPct val="90000"/>
              </a:lnSpc>
              <a:spcBef>
                <a:spcPts val="1000"/>
              </a:spcBef>
              <a:spcAft>
                <a:spcPts val="0"/>
              </a:spcAft>
              <a:buSzPts val="1800"/>
              <a:buNone/>
            </a:pPr>
            <a:r>
              <a:rPr lang="en-US" sz="1700" b="1">
                <a:latin typeface="Times New Roman"/>
                <a:ea typeface="Times New Roman"/>
                <a:cs typeface="Times New Roman"/>
                <a:sym typeface="Times New Roman"/>
              </a:rPr>
              <a:t>5 Network Media</a:t>
            </a:r>
            <a:endParaRPr/>
          </a:p>
          <a:p>
            <a:pPr marL="114300" lvl="0" indent="0" algn="just" rtl="0">
              <a:lnSpc>
                <a:spcPct val="90000"/>
              </a:lnSpc>
              <a:spcBef>
                <a:spcPts val="1000"/>
              </a:spcBef>
              <a:spcAft>
                <a:spcPts val="0"/>
              </a:spcAft>
              <a:buSzPts val="1800"/>
              <a:buNone/>
            </a:pPr>
            <a:r>
              <a:rPr lang="en-US" sz="1700" b="0" i="0">
                <a:solidFill>
                  <a:schemeClr val="dk1"/>
                </a:solidFill>
                <a:highlight>
                  <a:srgbClr val="FFFFFF"/>
                </a:highlight>
                <a:latin typeface="Times New Roman"/>
                <a:ea typeface="Times New Roman"/>
                <a:cs typeface="Times New Roman"/>
                <a:sym typeface="Times New Roman"/>
              </a:rPr>
              <a:t>Communication transmits across a network of media. The media provides the channel over which the message travels from source to destination. Modern networks primarily use three types of media to interconnect devices, as shown in the figure:</a:t>
            </a:r>
            <a:endParaRPr/>
          </a:p>
          <a:p>
            <a:pPr marL="457200" lvl="0" indent="-342900" algn="just" rtl="0">
              <a:lnSpc>
                <a:spcPct val="90000"/>
              </a:lnSpc>
              <a:spcBef>
                <a:spcPts val="1000"/>
              </a:spcBef>
              <a:spcAft>
                <a:spcPts val="0"/>
              </a:spcAft>
              <a:buSzPts val="1800"/>
              <a:buFont typeface="Arial"/>
              <a:buChar char="•"/>
            </a:pPr>
            <a:r>
              <a:rPr lang="en-US" sz="1700" b="1" i="0">
                <a:solidFill>
                  <a:schemeClr val="dk1"/>
                </a:solidFill>
                <a:highlight>
                  <a:srgbClr val="FFFFFF"/>
                </a:highlight>
                <a:latin typeface="Times New Roman"/>
                <a:ea typeface="Times New Roman"/>
                <a:cs typeface="Times New Roman"/>
                <a:sym typeface="Times New Roman"/>
              </a:rPr>
              <a:t>Metal wires within cables</a:t>
            </a:r>
            <a:r>
              <a:rPr lang="en-US" sz="1700" b="0" i="0">
                <a:solidFill>
                  <a:schemeClr val="dk1"/>
                </a:solidFill>
                <a:highlight>
                  <a:srgbClr val="FFFFFF"/>
                </a:highlight>
                <a:latin typeface="Times New Roman"/>
                <a:ea typeface="Times New Roman"/>
                <a:cs typeface="Times New Roman"/>
                <a:sym typeface="Times New Roman"/>
              </a:rPr>
              <a:t> - Data is encoded into electrical impulses.</a:t>
            </a:r>
            <a:endParaRPr/>
          </a:p>
          <a:p>
            <a:pPr marL="457200" lvl="0" indent="-342900" algn="just" rtl="0">
              <a:lnSpc>
                <a:spcPct val="90000"/>
              </a:lnSpc>
              <a:spcBef>
                <a:spcPts val="1000"/>
              </a:spcBef>
              <a:spcAft>
                <a:spcPts val="0"/>
              </a:spcAft>
              <a:buSzPts val="1800"/>
              <a:buFont typeface="Arial"/>
              <a:buChar char="•"/>
            </a:pPr>
            <a:r>
              <a:rPr lang="en-US" sz="1700" b="1" i="0">
                <a:solidFill>
                  <a:schemeClr val="dk1"/>
                </a:solidFill>
                <a:highlight>
                  <a:srgbClr val="FFFFFF"/>
                </a:highlight>
                <a:latin typeface="Times New Roman"/>
                <a:ea typeface="Times New Roman"/>
                <a:cs typeface="Times New Roman"/>
                <a:sym typeface="Times New Roman"/>
              </a:rPr>
              <a:t>Glass or plastic fibers within cables (fiber-optic cable)</a:t>
            </a:r>
            <a:r>
              <a:rPr lang="en-US" sz="1700" b="0" i="0">
                <a:solidFill>
                  <a:schemeClr val="dk1"/>
                </a:solidFill>
                <a:highlight>
                  <a:srgbClr val="FFFFFF"/>
                </a:highlight>
                <a:latin typeface="Times New Roman"/>
                <a:ea typeface="Times New Roman"/>
                <a:cs typeface="Times New Roman"/>
                <a:sym typeface="Times New Roman"/>
              </a:rPr>
              <a:t> - Data is encoded into pulses of light.</a:t>
            </a:r>
            <a:endParaRPr/>
          </a:p>
          <a:p>
            <a:pPr marL="457200" lvl="0" indent="-342900" algn="just" rtl="0">
              <a:lnSpc>
                <a:spcPct val="90000"/>
              </a:lnSpc>
              <a:spcBef>
                <a:spcPts val="1000"/>
              </a:spcBef>
              <a:spcAft>
                <a:spcPts val="0"/>
              </a:spcAft>
              <a:buSzPts val="1800"/>
              <a:buFont typeface="Arial"/>
              <a:buChar char="•"/>
            </a:pPr>
            <a:r>
              <a:rPr lang="en-US" sz="1700" b="1" i="0">
                <a:solidFill>
                  <a:schemeClr val="dk1"/>
                </a:solidFill>
                <a:highlight>
                  <a:srgbClr val="FFFFFF"/>
                </a:highlight>
                <a:latin typeface="Times New Roman"/>
                <a:ea typeface="Times New Roman"/>
                <a:cs typeface="Times New Roman"/>
                <a:sym typeface="Times New Roman"/>
              </a:rPr>
              <a:t>Wireless transmission</a:t>
            </a:r>
            <a:r>
              <a:rPr lang="en-US" sz="1700" b="0" i="0">
                <a:solidFill>
                  <a:schemeClr val="dk1"/>
                </a:solidFill>
                <a:highlight>
                  <a:srgbClr val="FFFFFF"/>
                </a:highlight>
                <a:latin typeface="Times New Roman"/>
                <a:ea typeface="Times New Roman"/>
                <a:cs typeface="Times New Roman"/>
                <a:sym typeface="Times New Roman"/>
              </a:rPr>
              <a:t> - Data is encoded via modulation of specific frequencies of electromagnetic waves.</a:t>
            </a:r>
            <a:endParaRPr/>
          </a:p>
          <a:p>
            <a:pPr marL="114300" lvl="0" indent="0" algn="l" rtl="0">
              <a:lnSpc>
                <a:spcPct val="90000"/>
              </a:lnSpc>
              <a:spcBef>
                <a:spcPts val="1000"/>
              </a:spcBef>
              <a:spcAft>
                <a:spcPts val="0"/>
              </a:spcAft>
              <a:buSzPts val="1800"/>
              <a:buNone/>
            </a:pPr>
            <a:endParaRPr/>
          </a:p>
        </p:txBody>
      </p:sp>
      <p:pic>
        <p:nvPicPr>
          <p:cNvPr id="164" name="Google Shape;164;p47"/>
          <p:cNvPicPr preferRelativeResize="0"/>
          <p:nvPr/>
        </p:nvPicPr>
        <p:blipFill rotWithShape="1">
          <a:blip r:embed="rId3">
            <a:alphaModFix/>
          </a:blip>
          <a:srcRect/>
          <a:stretch/>
        </p:blipFill>
        <p:spPr>
          <a:xfrm>
            <a:off x="489857" y="3274658"/>
            <a:ext cx="8164286" cy="2612572"/>
          </a:xfrm>
          <a:prstGeom prst="rect">
            <a:avLst/>
          </a:prstGeom>
          <a:noFill/>
          <a:ln>
            <a:noFill/>
          </a:ln>
        </p:spPr>
      </p:pic>
      <p:sp>
        <p:nvSpPr>
          <p:cNvPr id="165" name="Google Shape;165;p47"/>
          <p:cNvSpPr txBox="1"/>
          <p:nvPr/>
        </p:nvSpPr>
        <p:spPr>
          <a:xfrm>
            <a:off x="303710" y="6334780"/>
            <a:ext cx="8703130" cy="338554"/>
          </a:xfrm>
          <a:prstGeom prst="rect">
            <a:avLst/>
          </a:prstGeom>
          <a:noFill/>
          <a:ln>
            <a:noFill/>
          </a:ln>
        </p:spPr>
        <p:txBody>
          <a:bodyPr spcFirstLastPara="1" wrap="square" lIns="91425" tIns="45700" rIns="91425" bIns="45700" anchor="t" anchorCtr="0">
            <a:spAutoFit/>
          </a:bodyPr>
          <a:lstStyle/>
          <a:p>
            <a:pPr marL="114300" marR="0" lvl="0" indent="0" algn="l" rtl="0">
              <a:lnSpc>
                <a:spcPct val="100000"/>
              </a:lnSpc>
              <a:spcBef>
                <a:spcPts val="0"/>
              </a:spcBef>
              <a:spcAft>
                <a:spcPts val="0"/>
              </a:spcAft>
              <a:buClr>
                <a:srgbClr val="000000"/>
              </a:buClr>
              <a:buSzPts val="1600"/>
              <a:buFont typeface="Arial"/>
              <a:buNone/>
            </a:pPr>
            <a:r>
              <a:rPr lang="en-US" sz="1600" b="1" i="0" u="none" strike="noStrike" cap="none">
                <a:solidFill>
                  <a:schemeClr val="dk1"/>
                </a:solidFill>
                <a:highlight>
                  <a:srgbClr val="FFFFFF"/>
                </a:highlight>
                <a:latin typeface="Times New Roman"/>
                <a:ea typeface="Times New Roman"/>
                <a:cs typeface="Times New Roman"/>
                <a:sym typeface="Times New Roman"/>
              </a:rPr>
              <a:t>Criteria for choosing: </a:t>
            </a:r>
            <a:r>
              <a:rPr lang="en-US" sz="1600" b="0" i="0" u="none" strike="noStrike" cap="none">
                <a:solidFill>
                  <a:schemeClr val="dk1"/>
                </a:solidFill>
                <a:highlight>
                  <a:srgbClr val="FFFFFF"/>
                </a:highlight>
                <a:latin typeface="Times New Roman"/>
                <a:ea typeface="Times New Roman"/>
                <a:cs typeface="Times New Roman"/>
                <a:sym typeface="Times New Roman"/>
              </a:rPr>
              <a:t>max. distance, environment, amount of data, cost of media, and installation.</a:t>
            </a:r>
            <a:endParaRPr sz="1600" b="0" i="0" u="none" strike="noStrike" cap="none">
              <a:solidFill>
                <a:schemeClr val="dk1"/>
              </a:solidFill>
              <a:highlight>
                <a:srgbClr val="FFFFFF"/>
              </a:highlight>
              <a:latin typeface="Times New Roman"/>
              <a:ea typeface="Times New Roman"/>
              <a:cs typeface="Times New Roman"/>
              <a:sym typeface="Times New Roman"/>
            </a:endParaRPr>
          </a:p>
        </p:txBody>
      </p:sp>
      <p:sp>
        <p:nvSpPr>
          <p:cNvPr id="166" name="Google Shape;166;p47"/>
          <p:cNvSpPr txBox="1"/>
          <p:nvPr/>
        </p:nvSpPr>
        <p:spPr>
          <a:xfrm>
            <a:off x="1014607" y="5887230"/>
            <a:ext cx="7269857" cy="3385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600" b="1" i="0" u="none" strike="noStrike" cap="none" dirty="0">
                <a:solidFill>
                  <a:srgbClr val="000000"/>
                </a:solidFill>
                <a:latin typeface="Times New Roman"/>
                <a:ea typeface="Times New Roman"/>
                <a:cs typeface="Times New Roman"/>
                <a:sym typeface="Times New Roman"/>
              </a:rPr>
              <a:t>Figure 6 </a:t>
            </a:r>
            <a:r>
              <a:rPr lang="en-US" sz="1600" b="0" i="0" u="none" strike="noStrike" cap="none" dirty="0">
                <a:solidFill>
                  <a:srgbClr val="000000"/>
                </a:solidFill>
                <a:latin typeface="Times New Roman"/>
                <a:ea typeface="Times New Roman"/>
                <a:cs typeface="Times New Roman"/>
                <a:sym typeface="Times New Roman"/>
              </a:rPr>
              <a:t>Various ways of communication</a:t>
            </a:r>
            <a:r>
              <a:rPr lang="en-US" sz="1600" b="0" i="0" u="none" strike="noStrike" cap="none" dirty="0">
                <a:solidFill>
                  <a:schemeClr val="dk1"/>
                </a:solidFill>
                <a:highlight>
                  <a:srgbClr val="FFFFFF"/>
                </a:highlight>
                <a:latin typeface="Times New Roman"/>
                <a:ea typeface="Times New Roman"/>
                <a:cs typeface="Times New Roman"/>
                <a:sym typeface="Times New Roman"/>
              </a:rPr>
              <a:t> transmit across a network of media.</a:t>
            </a:r>
            <a:r>
              <a:rPr lang="en-US" sz="1600" b="1" i="0" u="none" strike="noStrike" cap="none" dirty="0">
                <a:solidFill>
                  <a:srgbClr val="000000"/>
                </a:solidFill>
                <a:latin typeface="Times New Roman"/>
                <a:ea typeface="Times New Roman"/>
                <a:cs typeface="Times New Roman"/>
                <a:sym typeface="Times New Roman"/>
              </a:rPr>
              <a:t>  </a:t>
            </a:r>
            <a:endParaRPr dirty="0"/>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1703</TotalTime>
  <Words>4016</Words>
  <Application>Microsoft Office PowerPoint</Application>
  <PresentationFormat>On-screen Show (4:3)</PresentationFormat>
  <Paragraphs>362</Paragraphs>
  <Slides>48</Slides>
  <Notes>48</Notes>
  <HiddenSlides>6</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1</vt:i4>
      </vt:variant>
      <vt:variant>
        <vt:lpstr>Slide Titles</vt:lpstr>
      </vt:variant>
      <vt:variant>
        <vt:i4>48</vt:i4>
      </vt:variant>
    </vt:vector>
  </HeadingPairs>
  <TitlesOfParts>
    <vt:vector size="54" baseType="lpstr">
      <vt:lpstr>Times New Roman</vt:lpstr>
      <vt:lpstr>Arial</vt:lpstr>
      <vt:lpstr>Rubik</vt:lpstr>
      <vt:lpstr>Calibri</vt:lpstr>
      <vt:lpstr>Office Theme</vt:lpstr>
      <vt:lpstr>Paintbrush Picture</vt:lpstr>
      <vt:lpstr>PowerPoint Presentation</vt:lpstr>
      <vt:lpstr>PowerPoint Presentation</vt:lpstr>
      <vt:lpstr>1. Networks affect our Lives</vt:lpstr>
      <vt:lpstr>2. Network Components</vt:lpstr>
      <vt:lpstr>Network Components </vt:lpstr>
      <vt:lpstr>Network Components</vt:lpstr>
      <vt:lpstr>Network Components</vt:lpstr>
      <vt:lpstr>Network Components</vt:lpstr>
      <vt:lpstr>Network Components</vt:lpstr>
      <vt:lpstr>Network representation</vt:lpstr>
      <vt:lpstr>PowerPoint Presentation</vt:lpstr>
      <vt:lpstr>Types of Computer Networks</vt:lpstr>
      <vt:lpstr>Personal Area Network</vt:lpstr>
      <vt:lpstr>Local Area Network</vt:lpstr>
      <vt:lpstr>Local Area Network</vt:lpstr>
      <vt:lpstr>Advantages and Disadvantages of LAN</vt:lpstr>
      <vt:lpstr>WAN:Wide Area Network</vt:lpstr>
      <vt:lpstr>Intranets and Extranets</vt:lpstr>
      <vt:lpstr>Intranets and Extranets</vt:lpstr>
      <vt:lpstr>Topologies</vt:lpstr>
      <vt:lpstr>Topologies</vt:lpstr>
      <vt:lpstr>Topologies</vt:lpstr>
      <vt:lpstr>Mesh Topology</vt:lpstr>
      <vt:lpstr>PowerPoint Presentation</vt:lpstr>
      <vt:lpstr>PowerPoint Presentation</vt:lpstr>
      <vt:lpstr>Star Topology</vt:lpstr>
      <vt:lpstr>Bus Topology</vt:lpstr>
      <vt:lpstr>Bus Topology</vt:lpstr>
      <vt:lpstr>Ring Topology </vt:lpstr>
      <vt:lpstr>Ring Topology </vt:lpstr>
      <vt:lpstr>Ring Topology </vt:lpstr>
      <vt:lpstr>Tree Topology</vt:lpstr>
      <vt:lpstr>Tree Topology</vt:lpstr>
      <vt:lpstr>Tree Topology</vt:lpstr>
      <vt:lpstr>Tree Topology</vt:lpstr>
      <vt:lpstr>          What is Domain? </vt:lpstr>
      <vt:lpstr>Collision Domain</vt:lpstr>
      <vt:lpstr>Broadcast Domain</vt:lpstr>
      <vt:lpstr>Recent Network Trends</vt:lpstr>
      <vt:lpstr>Cisco Packet Tracer</vt:lpstr>
      <vt:lpstr>Cisco Packet Tracer</vt:lpstr>
      <vt:lpstr>Simulation, Visualization, Collaboration</vt:lpstr>
      <vt:lpstr>Supports Homework and Pre-Lab Prep</vt:lpstr>
      <vt:lpstr>Questions</vt:lpstr>
      <vt:lpstr>Questions</vt:lpstr>
      <vt:lpstr>Questions</vt:lpstr>
      <vt:lpstr>Questions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ABC</dc:creator>
  <cp:lastModifiedBy>Shilpi Harnal</cp:lastModifiedBy>
  <cp:revision>18</cp:revision>
  <dcterms:created xsi:type="dcterms:W3CDTF">2010-04-09T07:36:15Z</dcterms:created>
  <dcterms:modified xsi:type="dcterms:W3CDTF">2024-07-19T08:33:21Z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Company">
    <vt:lpwstr>CCC</vt:lpwstr>
  </property>
  <property fmtid="{D5CDD505-2E9C-101B-9397-08002B2CF9AE}" pid="4" name="HiddenSlides">
    <vt:i4>0</vt:i4>
  </property>
  <property fmtid="{D5CDD505-2E9C-101B-9397-08002B2CF9AE}" pid="5" name="HyperlinksChanged">
    <vt:bool>false</vt:bool>
  </property>
  <property fmtid="{D5CDD505-2E9C-101B-9397-08002B2CF9AE}" pid="6" name="LinksUpToDate">
    <vt:bool>false</vt:bool>
  </property>
  <property fmtid="{D5CDD505-2E9C-101B-9397-08002B2CF9AE}" pid="7" name="MMClips">
    <vt:i4>0</vt:i4>
  </property>
  <property fmtid="{D5CDD505-2E9C-101B-9397-08002B2CF9AE}" pid="8" name="Notes">
    <vt:i4>0</vt:i4>
  </property>
  <property fmtid="{D5CDD505-2E9C-101B-9397-08002B2CF9AE}" pid="9" name="PresentationFormat">
    <vt:lpwstr>On-screen Show (4:3)</vt:lpwstr>
  </property>
  <property fmtid="{D5CDD505-2E9C-101B-9397-08002B2CF9AE}" pid="10" name="ScaleCrop">
    <vt:bool>false</vt:bool>
  </property>
  <property fmtid="{D5CDD505-2E9C-101B-9397-08002B2CF9AE}" pid="11" name="ShareDoc">
    <vt:bool>false</vt:bool>
  </property>
  <property fmtid="{D5CDD505-2E9C-101B-9397-08002B2CF9AE}" pid="12" name="Slides">
    <vt:i4>37</vt:i4>
  </property>
</Properties>
</file>